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7"/>
  </p:notesMasterIdLst>
  <p:handoutMasterIdLst>
    <p:handoutMasterId r:id="rId28"/>
  </p:handoutMasterIdLst>
  <p:sldIdLst>
    <p:sldId id="256" r:id="rId2"/>
    <p:sldId id="295" r:id="rId3"/>
    <p:sldId id="294"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7" r:id="rId24"/>
    <p:sldId id="316" r:id="rId25"/>
    <p:sldId id="315" r:id="rId2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UBRUN Aurélie" initials="VA" lastIdx="1" clrIdx="0">
    <p:extLst>
      <p:ext uri="{19B8F6BF-5375-455C-9EA6-DF929625EA0E}">
        <p15:presenceInfo xmlns:p15="http://schemas.microsoft.com/office/powerpoint/2012/main" userId="S-1-5-21-1177238915-343818398-682003330-55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99"/>
    <a:srgbClr val="D8DB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6121" autoAdjust="0"/>
  </p:normalViewPr>
  <p:slideViewPr>
    <p:cSldViewPr snapToGrid="0">
      <p:cViewPr varScale="1">
        <p:scale>
          <a:sx n="69" d="100"/>
          <a:sy n="69" d="100"/>
        </p:scale>
        <p:origin x="1374"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7" d="100"/>
          <a:sy n="77" d="100"/>
        </p:scale>
        <p:origin x="2508"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r-FR" sz="2400" b="1" dirty="0">
                <a:solidFill>
                  <a:schemeClr val="tx1"/>
                </a:solidFill>
              </a:rPr>
              <a:t>PRESCRIPTIONS D'ANTIFONGIQUES MEDICAMENTEUX AVANT LA SYNERGIE ANTI - CANDIDOSES                                                                                                        pour les 177 résidents audités</a:t>
            </a:r>
          </a:p>
        </c:rich>
      </c:tx>
      <c:layout>
        <c:manualLayout>
          <c:xMode val="edge"/>
          <c:yMode val="edge"/>
          <c:x val="0.10309584285835237"/>
          <c:y val="2.6011083588972448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spPr>
            <a:solidFill>
              <a:schemeClr val="accent6"/>
            </a:solidFill>
          </c:spPr>
          <c:dPt>
            <c:idx val="0"/>
            <c:bubble3D val="0"/>
            <c:spPr>
              <a:solidFill>
                <a:srgbClr val="92D050"/>
              </a:solidFill>
              <a:ln w="19050">
                <a:solidFill>
                  <a:srgbClr val="92D050"/>
                </a:solidFill>
              </a:ln>
              <a:effectLst/>
            </c:spPr>
            <c:extLst>
              <c:ext xmlns:c16="http://schemas.microsoft.com/office/drawing/2014/chart" uri="{C3380CC4-5D6E-409C-BE32-E72D297353CC}">
                <c16:uniqueId val="{00000001-51EA-4BDF-A7CB-0A051D3D5EBB}"/>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51EA-4BDF-A7CB-0A051D3D5EBB}"/>
              </c:ext>
            </c:extLst>
          </c:dPt>
          <c:dLbls>
            <c:dLbl>
              <c:idx val="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fr-FR"/>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1EA-4BDF-A7CB-0A051D3D5EBB}"/>
                </c:ext>
              </c:extLst>
            </c:dLbl>
            <c:dLbl>
              <c:idx val="1"/>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fr-FR"/>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1EA-4BDF-A7CB-0A051D3D5EBB}"/>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Feuil1!$F$52:$F$53</c:f>
              <c:strCache>
                <c:ptCount val="2"/>
                <c:pt idx="0">
                  <c:v>oui</c:v>
                </c:pt>
                <c:pt idx="1">
                  <c:v>non</c:v>
                </c:pt>
              </c:strCache>
            </c:strRef>
          </c:cat>
          <c:val>
            <c:numRef>
              <c:f>Feuil1!$G$52:$G$53</c:f>
              <c:numCache>
                <c:formatCode>General</c:formatCode>
                <c:ptCount val="2"/>
                <c:pt idx="0">
                  <c:v>50</c:v>
                </c:pt>
                <c:pt idx="1">
                  <c:v>50</c:v>
                </c:pt>
              </c:numCache>
            </c:numRef>
          </c:val>
          <c:extLst>
            <c:ext xmlns:c16="http://schemas.microsoft.com/office/drawing/2014/chart" uri="{C3380CC4-5D6E-409C-BE32-E72D297353CC}">
              <c16:uniqueId val="{00000004-51EA-4BDF-A7CB-0A051D3D5EB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accent1"/>
                </a:solidFill>
                <a:latin typeface="+mn-lt"/>
                <a:ea typeface="+mn-ea"/>
                <a:cs typeface="+mn-cs"/>
              </a:defRPr>
            </a:pPr>
            <a:r>
              <a:rPr lang="fr-FR" sz="2000" b="1" i="0" spc="140" dirty="0">
                <a:solidFill>
                  <a:schemeClr val="tx1"/>
                </a:solidFill>
                <a:latin typeface="Century Gothic" panose="020B0502020202020204" pitchFamily="34" charset="0"/>
                <a:ea typeface="+mj-ea"/>
                <a:cs typeface="Arial"/>
              </a:rPr>
              <a:t>Prescriptions ou observations médicales pour la synergie  retrouvées dans l’ensemble des dossiers </a:t>
            </a:r>
          </a:p>
        </c:rich>
      </c:tx>
      <c:layout>
        <c:manualLayout>
          <c:xMode val="edge"/>
          <c:yMode val="edge"/>
          <c:x val="0.13444670168432793"/>
          <c:y val="1.5710143467234285E-2"/>
        </c:manualLayout>
      </c:layout>
      <c:overlay val="0"/>
      <c:spPr>
        <a:noFill/>
        <a:ln>
          <a:noFill/>
        </a:ln>
        <a:effectLst/>
      </c:spPr>
      <c:txPr>
        <a:bodyPr rot="0" spcFirstLastPara="1" vertOverflow="ellipsis" vert="horz" wrap="square" anchor="ctr" anchorCtr="1"/>
        <a:lstStyle/>
        <a:p>
          <a:pPr>
            <a:defRPr sz="3600" b="1" i="0" u="none" strike="noStrike" kern="1200" spc="0" baseline="0">
              <a:solidFill>
                <a:schemeClr val="accent1"/>
              </a:solidFill>
              <a:latin typeface="+mn-lt"/>
              <a:ea typeface="+mn-ea"/>
              <a:cs typeface="+mn-cs"/>
            </a:defRPr>
          </a:pPr>
          <a:endParaRPr lang="fr-FR"/>
        </a:p>
      </c:txPr>
    </c:title>
    <c:autoTitleDeleted val="0"/>
    <c:plotArea>
      <c:layout>
        <c:manualLayout>
          <c:layoutTarget val="inner"/>
          <c:xMode val="edge"/>
          <c:yMode val="edge"/>
          <c:x val="0.21662416935904216"/>
          <c:y val="0.21421562188777221"/>
          <c:w val="0.53240051968498736"/>
          <c:h val="0.5976522050878823"/>
        </c:manualLayout>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A67D-48CE-83A9-BC17CBD92C30}"/>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A67D-48CE-83A9-BC17CBD92C30}"/>
              </c:ext>
            </c:extLst>
          </c:dPt>
          <c:dLbls>
            <c:dLbl>
              <c:idx val="0"/>
              <c:layout>
                <c:manualLayout>
                  <c:x val="-0.22841318474303615"/>
                  <c:y val="0.11918168168168168"/>
                </c:manualLayout>
              </c:layout>
              <c:tx>
                <c:rich>
                  <a:bodyPr rot="0" spcFirstLastPara="1" vertOverflow="ellipsis" vert="horz" wrap="square" lIns="38100" tIns="19050" rIns="38100" bIns="19050" anchor="ctr" anchorCtr="1">
                    <a:noAutofit/>
                  </a:bodyPr>
                  <a:lstStyle/>
                  <a:p>
                    <a:pPr>
                      <a:defRPr sz="3600" b="1" i="0" u="none" strike="noStrike" kern="1200" baseline="0">
                        <a:solidFill>
                          <a:schemeClr val="accent1"/>
                        </a:solidFill>
                        <a:latin typeface="+mn-lt"/>
                        <a:ea typeface="+mn-ea"/>
                        <a:cs typeface="+mn-cs"/>
                      </a:defRPr>
                    </a:pPr>
                    <a:r>
                      <a:rPr lang="en-US" sz="3600" dirty="0">
                        <a:solidFill>
                          <a:schemeClr val="bg1"/>
                        </a:solidFill>
                      </a:rPr>
                      <a:t>(</a:t>
                    </a:r>
                    <a:fld id="{205E0681-AFD3-4CA0-AAC0-A6B1DAF5B520}" type="VALUE">
                      <a:rPr lang="en-US" sz="3600" smtClean="0">
                        <a:solidFill>
                          <a:schemeClr val="bg1"/>
                        </a:solidFill>
                      </a:rPr>
                      <a:pPr>
                        <a:defRPr sz="3600" b="1">
                          <a:solidFill>
                            <a:schemeClr val="accent1"/>
                          </a:solidFill>
                        </a:defRPr>
                      </a:pPr>
                      <a:t>[VALEUR]</a:t>
                    </a:fld>
                    <a:r>
                      <a:rPr lang="en-US" sz="3600" dirty="0">
                        <a:solidFill>
                          <a:schemeClr val="bg1"/>
                        </a:solidFill>
                      </a:rPr>
                      <a:t>)</a:t>
                    </a:r>
                    <a:r>
                      <a:rPr lang="en-US" sz="3600" baseline="0" dirty="0">
                        <a:solidFill>
                          <a:schemeClr val="bg1"/>
                        </a:solidFill>
                      </a:rPr>
                      <a:t>
</a:t>
                    </a:r>
                    <a:fld id="{6E2AE26E-CC03-4823-9894-6E09BA27C73C}" type="PERCENTAGE">
                      <a:rPr lang="en-US" sz="3600" baseline="0">
                        <a:solidFill>
                          <a:schemeClr val="bg1"/>
                        </a:solidFill>
                      </a:rPr>
                      <a:pPr>
                        <a:defRPr sz="3600" b="1">
                          <a:solidFill>
                            <a:schemeClr val="accent1"/>
                          </a:solidFill>
                        </a:defRPr>
                      </a:pPr>
                      <a:t>[POURCENTAGE]</a:t>
                    </a:fld>
                    <a:endParaRPr lang="en-US" sz="36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3600" b="1" i="0" u="none" strike="noStrike" kern="1200" baseline="0">
                      <a:solidFill>
                        <a:schemeClr val="accent1"/>
                      </a:solidFill>
                      <a:latin typeface="+mn-lt"/>
                      <a:ea typeface="+mn-ea"/>
                      <a:cs typeface="+mn-cs"/>
                    </a:defRPr>
                  </a:pPr>
                  <a:endParaRPr lang="fr-FR"/>
                </a:p>
              </c:txPr>
              <c:dLblPos val="bestFit"/>
              <c:showLegendKey val="0"/>
              <c:showVal val="1"/>
              <c:showCatName val="0"/>
              <c:showSerName val="0"/>
              <c:showPercent val="1"/>
              <c:showBubbleSize val="0"/>
              <c:separator>
</c:separator>
              <c:extLst>
                <c:ext xmlns:c15="http://schemas.microsoft.com/office/drawing/2012/chart" uri="{CE6537A1-D6FC-4f65-9D91-7224C49458BB}">
                  <c15:layout>
                    <c:manualLayout>
                      <c:w val="0.22301996020658704"/>
                      <c:h val="0.2262774585609231"/>
                    </c:manualLayout>
                  </c15:layout>
                  <c15:dlblFieldTable/>
                  <c15:showDataLabelsRange val="0"/>
                </c:ext>
                <c:ext xmlns:c16="http://schemas.microsoft.com/office/drawing/2014/chart" uri="{C3380CC4-5D6E-409C-BE32-E72D297353CC}">
                  <c16:uniqueId val="{00000001-A67D-48CE-83A9-BC17CBD92C30}"/>
                </c:ext>
              </c:extLst>
            </c:dLbl>
            <c:dLbl>
              <c:idx val="1"/>
              <c:layout>
                <c:manualLayout>
                  <c:x val="0.23989901374960365"/>
                  <c:y val="-0.11805555555555555"/>
                </c:manualLayout>
              </c:layout>
              <c:tx>
                <c:rich>
                  <a:bodyPr rot="0" spcFirstLastPara="1" vertOverflow="ellipsis" vert="horz" wrap="square" lIns="38100" tIns="19050" rIns="38100" bIns="19050" anchor="ctr" anchorCtr="1">
                    <a:spAutoFit/>
                  </a:bodyPr>
                  <a:lstStyle/>
                  <a:p>
                    <a:pPr>
                      <a:defRPr sz="3600" b="1" i="0" u="none" strike="noStrike" kern="1200" baseline="0">
                        <a:solidFill>
                          <a:schemeClr val="bg1"/>
                        </a:solidFill>
                        <a:latin typeface="+mn-lt"/>
                        <a:ea typeface="+mn-ea"/>
                        <a:cs typeface="+mn-cs"/>
                      </a:defRPr>
                    </a:pPr>
                    <a:r>
                      <a:rPr lang="en-US" sz="3600" b="1" dirty="0">
                        <a:solidFill>
                          <a:schemeClr val="bg1"/>
                        </a:solidFill>
                      </a:rPr>
                      <a:t>(</a:t>
                    </a:r>
                    <a:fld id="{A7759838-A60A-4F43-96B9-2A520CEBADCE}" type="VALUE">
                      <a:rPr lang="en-US" sz="3600" b="1" smtClean="0">
                        <a:solidFill>
                          <a:schemeClr val="bg1"/>
                        </a:solidFill>
                      </a:rPr>
                      <a:pPr>
                        <a:defRPr sz="3600" b="1">
                          <a:solidFill>
                            <a:schemeClr val="bg1"/>
                          </a:solidFill>
                        </a:defRPr>
                      </a:pPr>
                      <a:t>[VALEUR]</a:t>
                    </a:fld>
                    <a:r>
                      <a:rPr lang="en-US" sz="3600" b="1" dirty="0">
                        <a:solidFill>
                          <a:schemeClr val="bg1"/>
                        </a:solidFill>
                      </a:rPr>
                      <a:t>)  </a:t>
                    </a:r>
                    <a:r>
                      <a:rPr lang="en-US" sz="3600" b="1" baseline="0" dirty="0">
                        <a:solidFill>
                          <a:schemeClr val="bg1"/>
                        </a:solidFill>
                      </a:rPr>
                      <a:t>
</a:t>
                    </a:r>
                    <a:fld id="{0DBFF85E-B1A5-454B-B571-93646690BF46}" type="PERCENTAGE">
                      <a:rPr lang="en-US" sz="3600" b="1" baseline="0">
                        <a:solidFill>
                          <a:schemeClr val="bg1"/>
                        </a:solidFill>
                      </a:rPr>
                      <a:pPr>
                        <a:defRPr sz="3600" b="1">
                          <a:solidFill>
                            <a:schemeClr val="bg1"/>
                          </a:solidFill>
                        </a:defRPr>
                      </a:pPr>
                      <a:t>[POURCENTAGE]</a:t>
                    </a:fld>
                    <a:endParaRPr lang="en-US" sz="3600" b="1"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A67D-48CE-83A9-BC17CBD92C30}"/>
                </c:ext>
              </c:extLst>
            </c:dLbl>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accent1"/>
                    </a:solidFill>
                    <a:latin typeface="+mn-lt"/>
                    <a:ea typeface="+mn-ea"/>
                    <a:cs typeface="+mn-cs"/>
                  </a:defRPr>
                </a:pPr>
                <a:endParaRPr lang="fr-FR"/>
              </a:p>
            </c:txPr>
            <c:dLblPos val="out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Feuil1!$O$57:$O$58</c:f>
              <c:strCache>
                <c:ptCount val="2"/>
                <c:pt idx="0">
                  <c:v>oui</c:v>
                </c:pt>
                <c:pt idx="1">
                  <c:v>non </c:v>
                </c:pt>
              </c:strCache>
            </c:strRef>
          </c:cat>
          <c:val>
            <c:numRef>
              <c:f>Feuil1!$P$57:$P$58</c:f>
              <c:numCache>
                <c:formatCode>General</c:formatCode>
                <c:ptCount val="2"/>
                <c:pt idx="0">
                  <c:v>4</c:v>
                </c:pt>
                <c:pt idx="1">
                  <c:v>8</c:v>
                </c:pt>
              </c:numCache>
            </c:numRef>
          </c:val>
          <c:extLst>
            <c:ext xmlns:c16="http://schemas.microsoft.com/office/drawing/2014/chart" uri="{C3380CC4-5D6E-409C-BE32-E72D297353CC}">
              <c16:uniqueId val="{00000004-A67D-48CE-83A9-BC17CBD92C3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DA4E-4E7A-88F2-DB8746487297}"/>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DA4E-4E7A-88F2-DB8746487297}"/>
              </c:ext>
            </c:extLst>
          </c:dPt>
          <c:dLbls>
            <c:dLbl>
              <c:idx val="0"/>
              <c:layout>
                <c:manualLayout>
                  <c:x val="-0.13484798064359868"/>
                  <c:y val="0.103522038211766"/>
                </c:manualLayout>
              </c:layout>
              <c:tx>
                <c:rich>
                  <a:bodyPr rot="0" spcFirstLastPara="1" vertOverflow="ellipsis" vert="horz" wrap="square" lIns="38100" tIns="19050" rIns="38100" bIns="19050" anchor="ctr" anchorCtr="1">
                    <a:spAutoFit/>
                  </a:bodyPr>
                  <a:lstStyle/>
                  <a:p>
                    <a:pPr>
                      <a:defRPr sz="3600" b="1" i="0" u="none" strike="noStrike" kern="1200" baseline="0">
                        <a:solidFill>
                          <a:schemeClr val="bg1"/>
                        </a:solidFill>
                        <a:latin typeface="+mn-lt"/>
                        <a:ea typeface="+mn-ea"/>
                        <a:cs typeface="+mn-cs"/>
                      </a:defRPr>
                    </a:pPr>
                    <a:r>
                      <a:rPr lang="en-US" sz="3600" dirty="0">
                        <a:solidFill>
                          <a:schemeClr val="bg1"/>
                        </a:solidFill>
                      </a:rPr>
                      <a:t>(</a:t>
                    </a:r>
                    <a:fld id="{610EDE6E-8E50-45C5-BD45-DE13BFFB55F1}" type="VALUE">
                      <a:rPr lang="en-US" sz="3600" smtClean="0">
                        <a:solidFill>
                          <a:schemeClr val="bg1"/>
                        </a:solidFill>
                      </a:rPr>
                      <a:pPr>
                        <a:defRPr sz="3600" b="1">
                          <a:solidFill>
                            <a:schemeClr val="bg1"/>
                          </a:solidFill>
                        </a:defRPr>
                      </a:pPr>
                      <a:t>[VALEUR]</a:t>
                    </a:fld>
                    <a:r>
                      <a:rPr lang="en-US" sz="3600" dirty="0">
                        <a:solidFill>
                          <a:schemeClr val="bg1"/>
                        </a:solidFill>
                      </a:rPr>
                      <a:t>)</a:t>
                    </a:r>
                    <a:r>
                      <a:rPr lang="en-US" sz="3600" baseline="0" dirty="0">
                        <a:solidFill>
                          <a:schemeClr val="bg1"/>
                        </a:solidFill>
                      </a:rPr>
                      <a:t> </a:t>
                    </a:r>
                    <a:fld id="{31782417-92AF-4E4D-972D-98D0CC98B649}" type="PERCENTAGE">
                      <a:rPr lang="en-US" sz="3600" baseline="0">
                        <a:solidFill>
                          <a:schemeClr val="bg1"/>
                        </a:solidFill>
                      </a:rPr>
                      <a:pPr>
                        <a:defRPr sz="3600" b="1">
                          <a:solidFill>
                            <a:schemeClr val="bg1"/>
                          </a:solidFill>
                        </a:defRPr>
                      </a:pPr>
                      <a:t>[POURCENTAGE]</a:t>
                    </a:fld>
                    <a:endParaRPr lang="en-US" sz="3600"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4E-4E7A-88F2-DB8746487297}"/>
                </c:ext>
              </c:extLst>
            </c:dLbl>
            <c:dLbl>
              <c:idx val="1"/>
              <c:layout>
                <c:manualLayout>
                  <c:x val="0.16742955958045144"/>
                  <c:y val="-0.30777777777777776"/>
                </c:manualLayout>
              </c:layout>
              <c:tx>
                <c:rich>
                  <a:bodyPr rot="0" spcFirstLastPara="1" vertOverflow="ellipsis" vert="horz" wrap="square" lIns="38100" tIns="19050" rIns="38100" bIns="19050" anchor="ctr" anchorCtr="1">
                    <a:noAutofit/>
                  </a:bodyPr>
                  <a:lstStyle/>
                  <a:p>
                    <a:pPr>
                      <a:defRPr sz="3600" b="1" i="0" u="none" strike="noStrike" kern="1200" baseline="0">
                        <a:solidFill>
                          <a:schemeClr val="bg1"/>
                        </a:solidFill>
                        <a:latin typeface="+mn-lt"/>
                        <a:ea typeface="+mn-ea"/>
                        <a:cs typeface="+mn-cs"/>
                      </a:defRPr>
                    </a:pPr>
                    <a:r>
                      <a:rPr lang="en-US" sz="3600" dirty="0">
                        <a:solidFill>
                          <a:schemeClr val="bg1"/>
                        </a:solidFill>
                      </a:rPr>
                      <a:t>(</a:t>
                    </a:r>
                    <a:fld id="{5F5F3DF0-CCB1-4358-8A44-528F30074781}" type="VALUE">
                      <a:rPr lang="en-US" sz="3600" smtClean="0">
                        <a:solidFill>
                          <a:schemeClr val="bg1"/>
                        </a:solidFill>
                      </a:rPr>
                      <a:pPr>
                        <a:defRPr sz="3600" b="1">
                          <a:solidFill>
                            <a:schemeClr val="bg1"/>
                          </a:solidFill>
                        </a:defRPr>
                      </a:pPr>
                      <a:t>[VALEUR]</a:t>
                    </a:fld>
                    <a:r>
                      <a:rPr lang="en-US" sz="3600" dirty="0">
                        <a:solidFill>
                          <a:schemeClr val="bg1"/>
                        </a:solidFill>
                      </a:rPr>
                      <a:t>)</a:t>
                    </a:r>
                    <a:r>
                      <a:rPr lang="en-US" sz="3600" baseline="0" dirty="0">
                        <a:solidFill>
                          <a:schemeClr val="bg1"/>
                        </a:solidFill>
                      </a:rPr>
                      <a:t> </a:t>
                    </a:r>
                    <a:fld id="{1E5FE59B-E74E-426B-B0B0-97DDC15E95C7}" type="PERCENTAGE">
                      <a:rPr lang="en-US" sz="3600" baseline="0">
                        <a:solidFill>
                          <a:schemeClr val="bg1"/>
                        </a:solidFill>
                      </a:rPr>
                      <a:pPr>
                        <a:defRPr sz="3600" b="1">
                          <a:solidFill>
                            <a:schemeClr val="bg1"/>
                          </a:solidFill>
                        </a:defRPr>
                      </a:pPr>
                      <a:t>[POURCENTAGE]</a:t>
                    </a:fld>
                    <a:endParaRPr lang="en-US" sz="36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36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1"/>
              <c:showBubbleSize val="0"/>
              <c:extLst>
                <c:ext xmlns:c15="http://schemas.microsoft.com/office/drawing/2012/chart" uri="{CE6537A1-D6FC-4f65-9D91-7224C49458BB}">
                  <c15:layout>
                    <c:manualLayout>
                      <c:w val="0.19884496674891788"/>
                      <c:h val="0.41584444444444446"/>
                    </c:manualLayout>
                  </c15:layout>
                  <c15:dlblFieldTable/>
                  <c15:showDataLabelsRange val="0"/>
                </c:ext>
                <c:ext xmlns:c16="http://schemas.microsoft.com/office/drawing/2014/chart" uri="{C3380CC4-5D6E-409C-BE32-E72D297353CC}">
                  <c16:uniqueId val="{00000003-DA4E-4E7A-88F2-DB8746487297}"/>
                </c:ext>
              </c:extLst>
            </c:dLbl>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Feuil1!$P$47:$P$48</c:f>
              <c:strCache>
                <c:ptCount val="2"/>
                <c:pt idx="0">
                  <c:v>Préventif</c:v>
                </c:pt>
                <c:pt idx="1">
                  <c:v>curatif </c:v>
                </c:pt>
              </c:strCache>
            </c:strRef>
          </c:cat>
          <c:val>
            <c:numRef>
              <c:f>Feuil1!$Q$47:$Q$48</c:f>
              <c:numCache>
                <c:formatCode>General</c:formatCode>
                <c:ptCount val="2"/>
                <c:pt idx="0">
                  <c:v>3</c:v>
                </c:pt>
                <c:pt idx="1">
                  <c:v>9</c:v>
                </c:pt>
              </c:numCache>
            </c:numRef>
          </c:val>
          <c:extLst>
            <c:ext xmlns:c16="http://schemas.microsoft.com/office/drawing/2014/chart" uri="{C3380CC4-5D6E-409C-BE32-E72D297353CC}">
              <c16:uniqueId val="{00000004-DA4E-4E7A-88F2-DB8746487297}"/>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fr-FR" dirty="0">
                <a:latin typeface="Century Gothic" panose="020B0502020202020204" pitchFamily="34" charset="0"/>
              </a:rPr>
              <a:t>Coû</a:t>
            </a:r>
            <a:r>
              <a:rPr lang="fr-FR" baseline="0" dirty="0">
                <a:latin typeface="Century Gothic" panose="020B0502020202020204" pitchFamily="34" charset="0"/>
              </a:rPr>
              <a:t>ts en antifongiques médicamenteux et en synergies candidoses</a:t>
            </a:r>
          </a:p>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fr-FR" baseline="0" dirty="0">
                <a:latin typeface="Century Gothic" panose="020B0502020202020204" pitchFamily="34" charset="0"/>
              </a:rPr>
              <a:t>(4 mois - 177 lits)</a:t>
            </a:r>
            <a:endParaRPr lang="fr-FR" dirty="0">
              <a:latin typeface="Century Gothic" panose="020B0502020202020204" pitchFamily="34" charset="0"/>
            </a:endParaRPr>
          </a:p>
        </c:rich>
      </c:tx>
      <c:overlay val="0"/>
      <c:spPr>
        <a:noFill/>
        <a:ln>
          <a:noFill/>
        </a:ln>
        <a:effectLst/>
      </c:spPr>
    </c:title>
    <c:autoTitleDeleted val="0"/>
    <c:plotArea>
      <c:layout/>
      <c:barChart>
        <c:barDir val="col"/>
        <c:grouping val="clustered"/>
        <c:varyColors val="0"/>
        <c:ser>
          <c:idx val="1"/>
          <c:order val="1"/>
          <c:spPr>
            <a:solidFill>
              <a:schemeClr val="accent6"/>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88F2-47B3-AB32-0FC9C203F9B3}"/>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88F2-47B3-AB32-0FC9C203F9B3}"/>
              </c:ext>
            </c:extLst>
          </c:dPt>
          <c:dLbls>
            <c:dLbl>
              <c:idx val="0"/>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fld id="{8E027313-89EF-431C-8570-DCD80469A6B5}" type="VALUE">
                      <a:rPr lang="en-US"/>
                      <a:pPr>
                        <a:defRPr sz="1200" b="1" i="0" u="none" strike="noStrike" kern="1200" baseline="0">
                          <a:solidFill>
                            <a:schemeClr val="tx1">
                              <a:lumMod val="75000"/>
                              <a:lumOff val="25000"/>
                            </a:schemeClr>
                          </a:solidFill>
                          <a:latin typeface="+mn-lt"/>
                          <a:ea typeface="+mn-ea"/>
                          <a:cs typeface="+mn-cs"/>
                        </a:defRPr>
                      </a:pPr>
                      <a:t>[VALEUR]</a:t>
                    </a:fld>
                    <a:endParaRPr lang="fr-F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88F2-47B3-AB32-0FC9C203F9B3}"/>
                </c:ext>
              </c:extLst>
            </c:dLbl>
            <c:dLbl>
              <c:idx val="1"/>
              <c:tx>
                <c:rich>
                  <a:bodyPr/>
                  <a:lstStyle/>
                  <a:p>
                    <a:fld id="{4669E4E3-6D5E-47E5-8163-07D5E312D02A}" type="VALUE">
                      <a:rPr lang="en-US"/>
                      <a:pPr/>
                      <a:t>[VALEUR]</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8F2-47B3-AB32-0FC9C203F9B3}"/>
                </c:ext>
              </c:extLst>
            </c:dLbl>
            <c:dLbl>
              <c:idx val="2"/>
              <c:tx>
                <c:rich>
                  <a:bodyPr/>
                  <a:lstStyle/>
                  <a:p>
                    <a:fld id="{95C5F156-0DDE-44F5-B423-E58F95EFDCCE}" type="VALUE">
                      <a:rPr lang="en-US"/>
                      <a:pPr/>
                      <a:t>[VALEUR]</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8F2-47B3-AB32-0FC9C203F9B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Feuil1!$C$77:$C$79</c:f>
              <c:strCache>
                <c:ptCount val="3"/>
                <c:pt idx="0">
                  <c:v> Antifongiques médicamenteux 
CHCA</c:v>
                </c:pt>
                <c:pt idx="1">
                  <c:v> Antifongiques médicamenteux 
unités auditées ESBV</c:v>
                </c:pt>
                <c:pt idx="2">
                  <c:v>Synergie Candidoses 
unités auditées ESBV</c:v>
                </c:pt>
              </c:strCache>
            </c:strRef>
          </c:cat>
          <c:val>
            <c:numRef>
              <c:f>Feuil1!$E$77:$E$79</c:f>
              <c:numCache>
                <c:formatCode>"€"#,##0.00_);[Red]\("€"#,##0.00\)</c:formatCode>
                <c:ptCount val="3"/>
                <c:pt idx="0">
                  <c:v>27.76</c:v>
                </c:pt>
                <c:pt idx="1">
                  <c:v>42.61</c:v>
                </c:pt>
                <c:pt idx="2">
                  <c:v>118.26</c:v>
                </c:pt>
              </c:numCache>
            </c:numRef>
          </c:val>
          <c:extLst>
            <c:ext xmlns:c16="http://schemas.microsoft.com/office/drawing/2014/chart" uri="{C3380CC4-5D6E-409C-BE32-E72D297353CC}">
              <c16:uniqueId val="{00000005-88F2-47B3-AB32-0FC9C203F9B3}"/>
            </c:ext>
          </c:extLst>
        </c:ser>
        <c:dLbls>
          <c:showLegendKey val="0"/>
          <c:showVal val="0"/>
          <c:showCatName val="0"/>
          <c:showSerName val="0"/>
          <c:showPercent val="0"/>
          <c:showBubbleSize val="0"/>
        </c:dLbls>
        <c:gapWidth val="219"/>
        <c:overlap val="-27"/>
        <c:axId val="135631104"/>
        <c:axId val="1909698128"/>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Feuil1!$C$77:$C$79</c15:sqref>
                        </c15:formulaRef>
                      </c:ext>
                    </c:extLst>
                    <c:strCache>
                      <c:ptCount val="3"/>
                      <c:pt idx="0">
                        <c:v> Antifongiques médicamenteux 
CHCA</c:v>
                      </c:pt>
                      <c:pt idx="1">
                        <c:v> Antifongiques médicamenteux 
unités auditées ESBV</c:v>
                      </c:pt>
                      <c:pt idx="2">
                        <c:v>Synergie Candidoses 
unités auditées ESBV</c:v>
                      </c:pt>
                    </c:strCache>
                  </c:strRef>
                </c:cat>
                <c:val>
                  <c:numRef>
                    <c:extLst>
                      <c:ext uri="{02D57815-91ED-43cb-92C2-25804820EDAC}">
                        <c15:formulaRef>
                          <c15:sqref>Feuil1!$D$77:$D$79</c15:sqref>
                        </c15:formulaRef>
                      </c:ext>
                    </c:extLst>
                    <c:numCache>
                      <c:formatCode>General</c:formatCode>
                      <c:ptCount val="3"/>
                    </c:numCache>
                  </c:numRef>
                </c:val>
                <c:extLst>
                  <c:ext xmlns:c16="http://schemas.microsoft.com/office/drawing/2014/chart" uri="{C3380CC4-5D6E-409C-BE32-E72D297353CC}">
                    <c16:uniqueId val="{00000006-88F2-47B3-AB32-0FC9C203F9B3}"/>
                  </c:ext>
                </c:extLst>
              </c15:ser>
            </c15:filteredBarSeries>
          </c:ext>
        </c:extLst>
      </c:barChart>
      <c:catAx>
        <c:axId val="13563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909698128"/>
        <c:crosses val="autoZero"/>
        <c:auto val="1"/>
        <c:lblAlgn val="ctr"/>
        <c:lblOffset val="100"/>
        <c:noMultiLvlLbl val="0"/>
      </c:catAx>
      <c:valAx>
        <c:axId val="19096981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563110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ABE69A7-1F24-4D1F-9DA8-763CF91ED9F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87CCD42-539B-4224-AE64-E24BF7AC56C1}"/>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C2A1B3E-1D61-4B37-B905-EA93345BA1FF}" type="datetimeFigureOut">
              <a:rPr lang="fr-FR" smtClean="0"/>
              <a:t>11/06/2024</a:t>
            </a:fld>
            <a:endParaRPr lang="fr-FR"/>
          </a:p>
        </p:txBody>
      </p:sp>
      <p:sp>
        <p:nvSpPr>
          <p:cNvPr id="5" name="Espace réservé du numéro de diapositive 4">
            <a:extLst>
              <a:ext uri="{FF2B5EF4-FFF2-40B4-BE49-F238E27FC236}">
                <a16:creationId xmlns:a16="http://schemas.microsoft.com/office/drawing/2014/main" id="{246BAEDB-A41B-4563-AFE8-85505974352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33DDC67-0EC2-4B68-9B92-9224BA22DBF7}" type="slidenum">
              <a:rPr lang="fr-FR" smtClean="0"/>
              <a:t>‹N°›</a:t>
            </a:fld>
            <a:endParaRPr lang="fr-FR"/>
          </a:p>
        </p:txBody>
      </p:sp>
    </p:spTree>
    <p:extLst>
      <p:ext uri="{BB962C8B-B14F-4D97-AF65-F5344CB8AC3E}">
        <p14:creationId xmlns:p14="http://schemas.microsoft.com/office/powerpoint/2010/main" val="334676374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80F3673-633F-465D-99FE-FA93331CCE88}" type="datetimeFigureOut">
              <a:rPr lang="fr-FR" smtClean="0"/>
              <a:t>11/06/2024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0F0D0E0-4D0F-42D4-BE45-F4EF868EEB9E}" type="slidenum">
              <a:rPr lang="fr-FR" smtClean="0"/>
              <a:t>‹N°›</a:t>
            </a:fld>
            <a:endParaRPr lang="fr-FR"/>
          </a:p>
        </p:txBody>
      </p:sp>
    </p:spTree>
    <p:extLst>
      <p:ext uri="{BB962C8B-B14F-4D97-AF65-F5344CB8AC3E}">
        <p14:creationId xmlns:p14="http://schemas.microsoft.com/office/powerpoint/2010/main" val="3350155790"/>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vous présentons les résultats de l’audit candidoses cutanée réalisé en 2023</a:t>
            </a:r>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1660011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ce qui concerne la prescription médicale, elle est absente dans 67% des dossiers</a:t>
            </a:r>
          </a:p>
          <a:p>
            <a:r>
              <a:rPr lang="fr-FR" dirty="0"/>
              <a:t>Si on regarde les résultats par site, la traçabilité de la prescription ou l’observation médicale est présente dans 4 dossier /5 à Baugé et absente sur le site de Mazé</a:t>
            </a:r>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2301957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2443959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75% des cas le traitement est appliqué en curatif</a:t>
            </a:r>
          </a:p>
          <a:p>
            <a:endParaRPr lang="fr-FR" dirty="0"/>
          </a:p>
          <a:p>
            <a:r>
              <a:rPr lang="fr-FR" sz="1200" dirty="0">
                <a:latin typeface="Century Gothic" panose="020B0502020202020204" pitchFamily="34" charset="0"/>
                <a:cs typeface="Arial" panose="020B0604020202020204" pitchFamily="34" charset="0"/>
              </a:rPr>
              <a:t>Le protocole est souvent laissé en « si besoin » après un traitement pour répondre à une réapparition éventuelle de symptômes (surveillance des AS +++)</a:t>
            </a:r>
            <a:endParaRPr lang="fr-FR" dirty="0"/>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1204863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retrouve des durées d’application entre 7 et 21 jours mais avec une majorité de 14 jours</a:t>
            </a:r>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1953820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latin typeface="Century Gothic" panose="020B0502020202020204" pitchFamily="34" charset="0"/>
                <a:cs typeface="Arial" panose="020B0604020202020204" pitchFamily="34" charset="0"/>
              </a:rPr>
              <a:t>PLANIFICATION</a:t>
            </a:r>
          </a:p>
          <a:p>
            <a:r>
              <a:rPr lang="fr-FR" sz="1200" dirty="0">
                <a:latin typeface="Century Gothic" panose="020B0502020202020204" pitchFamily="34" charset="0"/>
                <a:cs typeface="Arial" panose="020B0604020202020204" pitchFamily="34" charset="0"/>
              </a:rPr>
              <a:t>dans les 2 EHPAD de Baugé et de Mazé  par les soignants ou les médecins</a:t>
            </a:r>
            <a:endParaRPr lang="fr-FR" dirty="0"/>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3684513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TRANSMISSIONS</a:t>
            </a:r>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1270029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Nous avons vu quand les actes étaient planifiés, on retrouve des transmission dans les dossiers, nous avons voulu savoir si il existait une évaluation de l’efficacité dans les dossiers.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Notre présence sur site nous a permis d’interroger les professionnels et ainsi comparer les écrits dans les dossiers et les avis des professionnels. </a:t>
            </a:r>
          </a:p>
          <a:p>
            <a:endParaRPr lang="fr-FR" dirty="0"/>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1366744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professionnels……qui montre que dans 11 dossiers /12 il y a une amélioration ou une guérison </a:t>
            </a:r>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1154068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travers cette analyse des couts, nous avons voulu savoir si les services les plus consommateurs de synergies avaient une plus faible consommations d’antifongiques médicamenteux</a:t>
            </a:r>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2020873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Toujours dans l’analyse des couts, nous avons voulu savoir combien coute un flacon de 50ml de synergie = 2 à 3 semaine d’application. Le prix comprend les HV, les HE et les flaconnages, sachant que les couts ont été multipliés par 2 en 1 an</a:t>
            </a:r>
          </a:p>
          <a:p>
            <a:endParaRPr lang="fr-FR" dirty="0"/>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402242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 audit fait suite :</a:t>
            </a:r>
          </a:p>
          <a:p>
            <a:pPr marL="171450" indent="-171450">
              <a:buFontTx/>
              <a:buChar char="-"/>
            </a:pPr>
            <a:r>
              <a:rPr lang="fr-FR" dirty="0"/>
              <a:t>D’une part à une sollicitation par CH, docteur en pharmacie, pour connaitre notre retour sur la synergie candidose dans le cadre d’une présentation pour une conférence aromathérapie en Ecosse</a:t>
            </a:r>
          </a:p>
          <a:p>
            <a:pPr marL="171450" indent="-171450">
              <a:buFontTx/>
              <a:buChar char="-"/>
            </a:pPr>
            <a:r>
              <a:rPr lang="fr-FR" dirty="0"/>
              <a:t>D’autre part nous savions que la synergie candidose était efficace de part un retour verbal des professionnels mais nous n’avions pas réalisé d’évaluation </a:t>
            </a:r>
          </a:p>
          <a:p>
            <a:pPr marL="171450" indent="-171450">
              <a:buFontTx/>
              <a:buChar char="-"/>
            </a:pPr>
            <a:r>
              <a:rPr lang="fr-FR" dirty="0"/>
              <a:t>Nous avons donc souhaité évaluer la synergie</a:t>
            </a:r>
          </a:p>
          <a:p>
            <a:endParaRPr lang="fr-FR" dirty="0"/>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188418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avons réalisé une analyse comparative avec un autre établissement qui accueil le même type de publique, sachant que le Centre Hospitalier de la Corniche Angevine CHCA, est non utilisateur de l’aromathérapie</a:t>
            </a:r>
          </a:p>
          <a:p>
            <a:r>
              <a:rPr lang="fr-FR" dirty="0"/>
              <a:t>Différence de cout mais les limites de la comparaison résident dans :</a:t>
            </a:r>
          </a:p>
          <a:p>
            <a:pPr marL="171450" indent="-171450">
              <a:buFontTx/>
              <a:buChar char="-"/>
            </a:pPr>
            <a:r>
              <a:rPr lang="fr-FR" dirty="0"/>
              <a:t>Prise en charge des candidoses</a:t>
            </a:r>
          </a:p>
          <a:p>
            <a:pPr marL="171450" indent="-171450">
              <a:buFontTx/>
              <a:buChar char="-"/>
            </a:pPr>
            <a:r>
              <a:rPr lang="fr-FR" dirty="0"/>
              <a:t>Pas d’équivalence au prix de </a:t>
            </a:r>
            <a:r>
              <a:rPr lang="fr-FR" dirty="0" err="1"/>
              <a:t>l’aroma</a:t>
            </a:r>
            <a:r>
              <a:rPr lang="fr-FR" dirty="0"/>
              <a:t> qui est peut-être utilisée pour le maintien d’un bon état cutané</a:t>
            </a:r>
          </a:p>
          <a:p>
            <a:endParaRPr lang="fr-FR" dirty="0"/>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40221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on reprend les objectifs de départ</a:t>
            </a:r>
          </a:p>
          <a:p>
            <a:r>
              <a:rPr lang="fr-FR" dirty="0"/>
              <a:t>Concernant la qualité de la traçabilité, on retrouve des transmissions ciblées et des actes planifiés mais parfois un défaut de prescription médicale ainsi qu’une absence de retour sur l’évolution de l’atteinte cutanée</a:t>
            </a:r>
          </a:p>
          <a:p>
            <a:r>
              <a:rPr lang="fr-FR" dirty="0"/>
              <a:t>Sur le respect de la procédure:</a:t>
            </a:r>
          </a:p>
          <a:p>
            <a:pPr marL="171450" indent="-171450">
              <a:buFontTx/>
              <a:buChar char="-"/>
            </a:pPr>
            <a:r>
              <a:rPr lang="fr-FR" dirty="0"/>
              <a:t>il existe parfois des traitements médicamenteux débutés avant ou en même temps que la synergie</a:t>
            </a:r>
          </a:p>
          <a:p>
            <a:pPr marL="171450" indent="-171450">
              <a:buFontTx/>
              <a:buChar char="-"/>
            </a:pPr>
            <a:r>
              <a:rPr lang="fr-FR" dirty="0"/>
              <a:t>Le protocole est connu mais le nombre d’applications est-elle toujours respectée</a:t>
            </a:r>
          </a:p>
          <a:p>
            <a:pPr marL="171450" indent="-171450">
              <a:buFontTx/>
              <a:buChar char="-"/>
            </a:pPr>
            <a:r>
              <a:rPr lang="fr-FR" dirty="0"/>
              <a:t>Ceci dit les professionnels savent bien adapter le protocole soit en curatif soit en préventif</a:t>
            </a:r>
          </a:p>
          <a:p>
            <a:pPr marL="0" indent="0">
              <a:buFontTx/>
              <a:buNone/>
            </a:pPr>
            <a:r>
              <a:rPr lang="fr-FR" dirty="0"/>
              <a:t> </a:t>
            </a:r>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2307251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avons pu identifier plusieurs freins ou limites aux bonnes pratiques d’utilisation de la synergie candidoses, </a:t>
            </a:r>
          </a:p>
          <a:p>
            <a:r>
              <a:rPr lang="fr-FR" dirty="0"/>
              <a:t>Tout d’abord sur l’indication, applique t on toujours la synergie candidose sur une candidose ou parfois rougeur cutanée et le nombre d’application est-il en adéquation avec le protocole ?</a:t>
            </a:r>
          </a:p>
          <a:p>
            <a:r>
              <a:rPr lang="fr-FR" dirty="0"/>
              <a:t>D’autre part le temps d’évaluation, c’est-à-dire les professionnels prennent-ils ou ont-ils le temps pour réaliser des évaluations écrites dans le dossier patient, c’est en effet une problématique retrouvée plus largement sur l’utilisation des synergies</a:t>
            </a:r>
          </a:p>
          <a:p>
            <a:r>
              <a:rPr lang="fr-FR" dirty="0"/>
              <a:t>Et pour finir, nous avons aussi des professionnels non formés lié au </a:t>
            </a:r>
            <a:r>
              <a:rPr lang="fr-FR" dirty="0" err="1"/>
              <a:t>turn</a:t>
            </a:r>
            <a:r>
              <a:rPr lang="fr-FR" dirty="0"/>
              <a:t> over</a:t>
            </a:r>
          </a:p>
          <a:p>
            <a:endParaRPr lang="fr-FR" dirty="0"/>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3708109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avons identifié plusieurs axes d’amélioration orienté sur la prévention et la sensibilisation.</a:t>
            </a:r>
          </a:p>
          <a:p>
            <a:r>
              <a:rPr lang="fr-FR" dirty="0"/>
              <a:t>La prévention est basée sur :</a:t>
            </a:r>
          </a:p>
          <a:p>
            <a:pPr marL="171450" indent="-171450">
              <a:buFontTx/>
              <a:buChar char="-"/>
            </a:pPr>
            <a:r>
              <a:rPr lang="fr-FR" dirty="0"/>
              <a:t>les soins d’hygiène</a:t>
            </a:r>
          </a:p>
          <a:p>
            <a:pPr marL="171450" indent="-171450">
              <a:buFontTx/>
              <a:buChar char="-"/>
            </a:pPr>
            <a:r>
              <a:rPr lang="fr-FR" dirty="0"/>
              <a:t>les produits utilisés</a:t>
            </a:r>
          </a:p>
          <a:p>
            <a:r>
              <a:rPr lang="fr-FR" dirty="0"/>
              <a:t>-   Savoir distinguer rougeur/lésion cutanée et mycose, savoir la décrire, savoir alerter et adapter la synergie (faut-il toujours utiliser la synergie </a:t>
            </a:r>
            <a:r>
              <a:rPr lang="fr-FR" dirty="0" err="1"/>
              <a:t>anti-mycosique</a:t>
            </a:r>
            <a:r>
              <a:rPr lang="fr-FR" dirty="0"/>
              <a:t> ou choisir la synergie érosion épidermique superficielle avec amande douce et lavande et voir même utiliser HV d’amande douce)</a:t>
            </a:r>
          </a:p>
          <a:p>
            <a:r>
              <a:rPr lang="fr-FR" dirty="0"/>
              <a:t>Il nous semble essentiel de sensibiliser les professionnels:</a:t>
            </a:r>
          </a:p>
          <a:p>
            <a:pPr marL="171450" indent="-171450">
              <a:buFontTx/>
              <a:buChar char="-"/>
            </a:pPr>
            <a:r>
              <a:rPr lang="fr-FR" dirty="0"/>
              <a:t>à l’importance d’évaluer l’efficacité des synergies, travailler sur la culture de l’évaluation écrite</a:t>
            </a:r>
          </a:p>
          <a:p>
            <a:pPr marL="171450" indent="-171450">
              <a:buFontTx/>
              <a:buChar char="-"/>
            </a:pPr>
            <a:r>
              <a:rPr lang="fr-FR" dirty="0"/>
              <a:t>Et au recours en 1</a:t>
            </a:r>
            <a:r>
              <a:rPr lang="fr-FR" baseline="30000" dirty="0"/>
              <a:t>ère</a:t>
            </a:r>
            <a:r>
              <a:rPr lang="fr-FR" dirty="0"/>
              <a:t> intention à la synergie candidose</a:t>
            </a:r>
          </a:p>
          <a:p>
            <a:endParaRPr lang="fr-FR" dirty="0"/>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705326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Quelques perspectives</a:t>
            </a:r>
          </a:p>
          <a:p>
            <a:r>
              <a:rPr lang="fr-FR" dirty="0"/>
              <a:t>Tout d’abord sur la synergie….</a:t>
            </a:r>
          </a:p>
          <a:p>
            <a:r>
              <a:rPr lang="fr-FR" dirty="0"/>
              <a:t>Et plus largement nous avons le souhait de pouvoir multiplier les ateliers de sensibilisation auprès des professionnels au sein des unités et des résidents qui seraient en capacité de les appliquer eux même pour être acteur de son soin</a:t>
            </a:r>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1707080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257542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objectifs généraux étaient :</a:t>
            </a:r>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1831664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Lavande vraie </a:t>
            </a:r>
            <a:r>
              <a:rPr lang="fr-FR" i="1" dirty="0"/>
              <a:t>- </a:t>
            </a:r>
            <a:r>
              <a:rPr lang="fr-FR" i="1" dirty="0" err="1"/>
              <a:t>Lavandula</a:t>
            </a:r>
            <a:r>
              <a:rPr lang="fr-FR" i="1" dirty="0"/>
              <a:t> </a:t>
            </a:r>
            <a:r>
              <a:rPr lang="fr-FR" i="1" dirty="0" err="1"/>
              <a:t>angustifolia</a:t>
            </a:r>
            <a:r>
              <a:rPr lang="fr-FR" i="1" dirty="0"/>
              <a:t> </a:t>
            </a:r>
            <a:r>
              <a:rPr lang="fr-FR" dirty="0"/>
              <a:t>: anti-inflammatoire, cicatrisante, régénératrice cutanée, </a:t>
            </a:r>
            <a:r>
              <a:rPr lang="fr-FR" dirty="0" err="1"/>
              <a:t>anti-microbienne</a:t>
            </a:r>
            <a:r>
              <a:rPr lang="fr-FR" dirty="0"/>
              <a:t> et antiseptique</a:t>
            </a:r>
          </a:p>
          <a:p>
            <a:r>
              <a:rPr lang="fr-FR" dirty="0"/>
              <a:t>Géranium rosat - </a:t>
            </a:r>
            <a:r>
              <a:rPr lang="fr-FR" i="1" dirty="0" err="1"/>
              <a:t>Pelargonium</a:t>
            </a:r>
            <a:r>
              <a:rPr lang="fr-FR" i="1" dirty="0"/>
              <a:t> </a:t>
            </a:r>
            <a:r>
              <a:rPr lang="fr-FR" i="1" dirty="0" err="1"/>
              <a:t>roseum</a:t>
            </a:r>
            <a:r>
              <a:rPr lang="fr-FR" i="1" dirty="0"/>
              <a:t> </a:t>
            </a:r>
            <a:r>
              <a:rPr lang="fr-FR" dirty="0"/>
              <a:t>: antifongique, antimicrobien, cicatrisante</a:t>
            </a:r>
          </a:p>
          <a:p>
            <a:r>
              <a:rPr lang="fr-FR" dirty="0"/>
              <a:t>Tea </a:t>
            </a:r>
            <a:r>
              <a:rPr lang="fr-FR" dirty="0" err="1"/>
              <a:t>tree</a:t>
            </a:r>
            <a:r>
              <a:rPr lang="fr-FR" dirty="0"/>
              <a:t> - </a:t>
            </a:r>
            <a:r>
              <a:rPr lang="fr-FR" i="1" dirty="0" err="1"/>
              <a:t>Melaleuca</a:t>
            </a:r>
            <a:r>
              <a:rPr lang="fr-FR" i="1" dirty="0"/>
              <a:t> </a:t>
            </a:r>
            <a:r>
              <a:rPr lang="fr-FR" i="1" dirty="0" err="1"/>
              <a:t>alternifolia</a:t>
            </a:r>
            <a:r>
              <a:rPr lang="fr-FR" i="1" dirty="0"/>
              <a:t> </a:t>
            </a:r>
            <a:r>
              <a:rPr lang="fr-FR" dirty="0"/>
              <a:t>: anti-infectieuse majeur, antifongique, antiparasitaire</a:t>
            </a:r>
          </a:p>
          <a:p>
            <a:endParaRPr lang="fr-FR" dirty="0"/>
          </a:p>
          <a:p>
            <a:endParaRPr lang="fr-FR" dirty="0"/>
          </a:p>
          <a:p>
            <a:r>
              <a:rPr lang="fr-FR" dirty="0"/>
              <a:t>Synergie qui fait l’objet d’un protocole en place depuis plusieurs années dans l’établissement, celle-ci contient de la lavande vraie…..</a:t>
            </a:r>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16199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avons donc présenté le projet en Comité de pilotage </a:t>
            </a:r>
            <a:r>
              <a:rPr lang="fr-FR" dirty="0" err="1"/>
              <a:t>aroma</a:t>
            </a:r>
            <a:endParaRPr lang="fr-FR" dirty="0"/>
          </a:p>
          <a:p>
            <a:r>
              <a:rPr lang="fr-FR" dirty="0"/>
              <a:t>Elaboration de la grille d’audit en fonction des éléments à évaluer</a:t>
            </a:r>
          </a:p>
          <a:p>
            <a:r>
              <a:rPr lang="fr-FR" dirty="0"/>
              <a:t>Au vu de l’échéance du 21/05/2023 (congrès), nous avons décidé de la réaliser un audit de dossier sur 4 mois au sein des unités les plus consommatrices en synergie HE candidoses</a:t>
            </a:r>
          </a:p>
          <a:p>
            <a:r>
              <a:rPr lang="fr-FR" dirty="0"/>
              <a:t>Audit sur 2 des sites de l’ESBV</a:t>
            </a:r>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257564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Présentation en commission des référents de :</a:t>
            </a:r>
          </a:p>
          <a:p>
            <a:r>
              <a:rPr lang="fr-FR" dirty="0"/>
              <a:t>La fiche projet</a:t>
            </a:r>
          </a:p>
          <a:p>
            <a:r>
              <a:rPr lang="fr-FR" dirty="0"/>
              <a:t>La grille d’évaluation dans AGEVAL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fiche d’aide au remplissage de l’audit – savoir ou trouver les informations dans le DPI</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Sollicitation des IDE des services et référents des services pour le repérage</a:t>
            </a:r>
          </a:p>
          <a:p>
            <a:endParaRPr lang="fr-FR" dirty="0"/>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2398417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 groupes d’auditeurs sur les sites de mazé et baugé, ce qui a permis de faire </a:t>
            </a:r>
            <a:r>
              <a:rPr lang="fr-FR" b="1" dirty="0"/>
              <a:t>l’analyse des dossiers et de questionner les professionnels le même jour </a:t>
            </a:r>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3392150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1742141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moitié des résidents qui ont bénéficié de la synergie candidose avaient quand même eu une prescription d’antifongique médicamenteux avant </a:t>
            </a:r>
          </a:p>
        </p:txBody>
      </p:sp>
      <p:sp>
        <p:nvSpPr>
          <p:cNvPr id="4" name="Espace réservé du pied de page 3"/>
          <p:cNvSpPr>
            <a:spLocks noGrp="1"/>
          </p:cNvSpPr>
          <p:nvPr>
            <p:ph type="ftr" sz="quarter" idx="4"/>
          </p:nvPr>
        </p:nvSpPr>
        <p:spPr>
          <a:xfrm>
            <a:off x="0" y="9428584"/>
            <a:ext cx="2945659" cy="498055"/>
          </a:xfrm>
          <a:prstGeom prst="rect">
            <a:avLst/>
          </a:prstGeom>
        </p:spPr>
        <p:txBody>
          <a:bodyPr/>
          <a:lstStyle/>
          <a:p>
            <a:r>
              <a:rPr lang="fr-FR"/>
              <a:t>https://www.sciencesetavenir.fr/sante/os-et-muscles/courbatures-definition-symptomes-traitement_30371</a:t>
            </a:r>
          </a:p>
        </p:txBody>
      </p:sp>
    </p:spTree>
    <p:extLst>
      <p:ext uri="{BB962C8B-B14F-4D97-AF65-F5344CB8AC3E}">
        <p14:creationId xmlns:p14="http://schemas.microsoft.com/office/powerpoint/2010/main" val="82954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1A56A6-8CA5-4FEE-8BEE-629883AC8C0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2FBBC50-5DC9-4821-A2CB-C1E601CB61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96633DC-A418-4827-8062-5EA0B25B1898}"/>
              </a:ext>
            </a:extLst>
          </p:cNvPr>
          <p:cNvSpPr>
            <a:spLocks noGrp="1"/>
          </p:cNvSpPr>
          <p:nvPr>
            <p:ph type="dt" sz="half" idx="10"/>
          </p:nvPr>
        </p:nvSpPr>
        <p:spPr/>
        <p:txBody>
          <a:bodyPr/>
          <a:lstStyle/>
          <a:p>
            <a:fld id="{9AB3A824-1A51-4B26-AD58-A6D8E14F6C04}" type="datetimeFigureOut">
              <a:rPr lang="en-US" smtClean="0"/>
              <a:t>6/11/2024</a:t>
            </a:fld>
            <a:endParaRPr lang="en-US" dirty="0"/>
          </a:p>
        </p:txBody>
      </p:sp>
      <p:sp>
        <p:nvSpPr>
          <p:cNvPr id="5" name="Espace réservé du pied de page 4">
            <a:extLst>
              <a:ext uri="{FF2B5EF4-FFF2-40B4-BE49-F238E27FC236}">
                <a16:creationId xmlns:a16="http://schemas.microsoft.com/office/drawing/2014/main" id="{71230405-E695-4934-A821-D6EAE59CB7CD}"/>
              </a:ext>
            </a:extLst>
          </p:cNvPr>
          <p:cNvSpPr>
            <a:spLocks noGrp="1"/>
          </p:cNvSpPr>
          <p:nvPr>
            <p:ph type="ftr" sz="quarter" idx="11"/>
          </p:nvPr>
        </p:nvSpPr>
        <p:spPr/>
        <p:txBody>
          <a:bodyPr/>
          <a:lstStyle/>
          <a:p>
            <a:r>
              <a:rPr lang="en-US"/>
              <a:t>
              </a:t>
            </a:r>
            <a:endParaRPr lang="en-US" dirty="0"/>
          </a:p>
        </p:txBody>
      </p:sp>
      <p:sp>
        <p:nvSpPr>
          <p:cNvPr id="6" name="Espace réservé du numéro de diapositive 5">
            <a:extLst>
              <a:ext uri="{FF2B5EF4-FFF2-40B4-BE49-F238E27FC236}">
                <a16:creationId xmlns:a16="http://schemas.microsoft.com/office/drawing/2014/main" id="{C8E5C769-8C95-412E-A2FB-57E91747C584}"/>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53946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241019-3817-4E86-BCD9-FE258517B72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4C720F6-D1BC-4EFF-A778-9105B455CDD6}"/>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3BCB12C-D363-4AF0-BBC1-19C52C2FE50D}"/>
              </a:ext>
            </a:extLst>
          </p:cNvPr>
          <p:cNvSpPr>
            <a:spLocks noGrp="1"/>
          </p:cNvSpPr>
          <p:nvPr>
            <p:ph type="dt" sz="half" idx="10"/>
          </p:nvPr>
        </p:nvSpPr>
        <p:spPr/>
        <p:txBody>
          <a:bodyPr/>
          <a:lstStyle/>
          <a:p>
            <a:fld id="{D857E33E-8B18-4087-B112-809917729534}" type="datetimeFigureOut">
              <a:rPr lang="en-US" smtClean="0"/>
              <a:t>6/11/2024</a:t>
            </a:fld>
            <a:endParaRPr lang="en-US" dirty="0"/>
          </a:p>
        </p:txBody>
      </p:sp>
      <p:sp>
        <p:nvSpPr>
          <p:cNvPr id="5" name="Espace réservé du pied de page 4">
            <a:extLst>
              <a:ext uri="{FF2B5EF4-FFF2-40B4-BE49-F238E27FC236}">
                <a16:creationId xmlns:a16="http://schemas.microsoft.com/office/drawing/2014/main" id="{C59DBD28-AF14-4F84-854A-4FCC0808D471}"/>
              </a:ext>
            </a:extLst>
          </p:cNvPr>
          <p:cNvSpPr>
            <a:spLocks noGrp="1"/>
          </p:cNvSpPr>
          <p:nvPr>
            <p:ph type="ftr" sz="quarter" idx="11"/>
          </p:nvPr>
        </p:nvSpPr>
        <p:spPr/>
        <p:txBody>
          <a:bodyPr/>
          <a:lstStyle/>
          <a:p>
            <a:r>
              <a:rPr lang="en-US"/>
              <a:t>
              </a:t>
            </a:r>
            <a:endParaRPr lang="en-US" dirty="0"/>
          </a:p>
        </p:txBody>
      </p:sp>
      <p:sp>
        <p:nvSpPr>
          <p:cNvPr id="6" name="Espace réservé du numéro de diapositive 5">
            <a:extLst>
              <a:ext uri="{FF2B5EF4-FFF2-40B4-BE49-F238E27FC236}">
                <a16:creationId xmlns:a16="http://schemas.microsoft.com/office/drawing/2014/main" id="{DB80AC7A-3ADC-4A57-B714-98761D290D1A}"/>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391749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E6048A3-6E4F-42B8-9E97-B8ED6A5C267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95FDC3C-E66E-4022-9BE9-DF9D5A33AD93}"/>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7259BC-E7E2-40ED-B943-E8F5C0512604}"/>
              </a:ext>
            </a:extLst>
          </p:cNvPr>
          <p:cNvSpPr>
            <a:spLocks noGrp="1"/>
          </p:cNvSpPr>
          <p:nvPr>
            <p:ph type="dt" sz="half" idx="10"/>
          </p:nvPr>
        </p:nvSpPr>
        <p:spPr/>
        <p:txBody>
          <a:bodyPr/>
          <a:lstStyle/>
          <a:p>
            <a:fld id="{D3FFE419-2371-464F-8239-3959401C3561}" type="datetimeFigureOut">
              <a:rPr lang="en-US" smtClean="0"/>
              <a:t>6/11/2024</a:t>
            </a:fld>
            <a:endParaRPr lang="en-US" dirty="0"/>
          </a:p>
        </p:txBody>
      </p:sp>
      <p:sp>
        <p:nvSpPr>
          <p:cNvPr id="5" name="Espace réservé du pied de page 4">
            <a:extLst>
              <a:ext uri="{FF2B5EF4-FFF2-40B4-BE49-F238E27FC236}">
                <a16:creationId xmlns:a16="http://schemas.microsoft.com/office/drawing/2014/main" id="{50D49901-0747-40D3-BDED-78A2A38E9987}"/>
              </a:ext>
            </a:extLst>
          </p:cNvPr>
          <p:cNvSpPr>
            <a:spLocks noGrp="1"/>
          </p:cNvSpPr>
          <p:nvPr>
            <p:ph type="ftr" sz="quarter" idx="11"/>
          </p:nvPr>
        </p:nvSpPr>
        <p:spPr/>
        <p:txBody>
          <a:bodyPr/>
          <a:lstStyle/>
          <a:p>
            <a:r>
              <a:rPr lang="en-US"/>
              <a:t>
              </a:t>
            </a:r>
            <a:endParaRPr lang="en-US" dirty="0"/>
          </a:p>
        </p:txBody>
      </p:sp>
      <p:sp>
        <p:nvSpPr>
          <p:cNvPr id="6" name="Espace réservé du numéro de diapositive 5">
            <a:extLst>
              <a:ext uri="{FF2B5EF4-FFF2-40B4-BE49-F238E27FC236}">
                <a16:creationId xmlns:a16="http://schemas.microsoft.com/office/drawing/2014/main" id="{56319C32-0512-48F2-8632-EE3CA16B1A6A}"/>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3305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FC172B-19C5-410F-B686-88A14CE385E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F6AC24D-4B7E-427C-BD6F-3A4B204801BC}"/>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C41D52-CBDC-4DFE-833F-395DB4BAAB34}"/>
              </a:ext>
            </a:extLst>
          </p:cNvPr>
          <p:cNvSpPr>
            <a:spLocks noGrp="1"/>
          </p:cNvSpPr>
          <p:nvPr>
            <p:ph type="dt" sz="half" idx="10"/>
          </p:nvPr>
        </p:nvSpPr>
        <p:spPr/>
        <p:txBody>
          <a:bodyPr/>
          <a:lstStyle/>
          <a:p>
            <a:fld id="{97D162C4-EDD9-4389-A98B-B87ECEA2A816}" type="datetimeFigureOut">
              <a:rPr lang="en-US" smtClean="0"/>
              <a:t>6/11/2024</a:t>
            </a:fld>
            <a:endParaRPr lang="en-US" dirty="0"/>
          </a:p>
        </p:txBody>
      </p:sp>
      <p:sp>
        <p:nvSpPr>
          <p:cNvPr id="5" name="Espace réservé du pied de page 4">
            <a:extLst>
              <a:ext uri="{FF2B5EF4-FFF2-40B4-BE49-F238E27FC236}">
                <a16:creationId xmlns:a16="http://schemas.microsoft.com/office/drawing/2014/main" id="{5660AF52-11C1-4EB4-967A-251465C4983F}"/>
              </a:ext>
            </a:extLst>
          </p:cNvPr>
          <p:cNvSpPr>
            <a:spLocks noGrp="1"/>
          </p:cNvSpPr>
          <p:nvPr>
            <p:ph type="ftr" sz="quarter" idx="11"/>
          </p:nvPr>
        </p:nvSpPr>
        <p:spPr/>
        <p:txBody>
          <a:bodyPr/>
          <a:lstStyle/>
          <a:p>
            <a:r>
              <a:rPr lang="en-US"/>
              <a:t>
              </a:t>
            </a:r>
            <a:endParaRPr lang="en-US" dirty="0"/>
          </a:p>
        </p:txBody>
      </p:sp>
      <p:sp>
        <p:nvSpPr>
          <p:cNvPr id="6" name="Espace réservé du numéro de diapositive 5">
            <a:extLst>
              <a:ext uri="{FF2B5EF4-FFF2-40B4-BE49-F238E27FC236}">
                <a16:creationId xmlns:a16="http://schemas.microsoft.com/office/drawing/2014/main" id="{E1528905-DB7E-4D1D-9051-A68881C1A19F}"/>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3581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171F51-C5E9-413D-8CE3-0729DAE270B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04441C7-6646-483E-BC1E-651953EE16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04448AAE-6A33-4292-8280-D5A09A4719D1}"/>
              </a:ext>
            </a:extLst>
          </p:cNvPr>
          <p:cNvSpPr>
            <a:spLocks noGrp="1"/>
          </p:cNvSpPr>
          <p:nvPr>
            <p:ph type="dt" sz="half" idx="10"/>
          </p:nvPr>
        </p:nvSpPr>
        <p:spPr/>
        <p:txBody>
          <a:bodyPr/>
          <a:lstStyle/>
          <a:p>
            <a:fld id="{3E5059C3-6A89-4494-99FF-5A4D6FFD50EB}" type="datetimeFigureOut">
              <a:rPr lang="en-US" smtClean="0"/>
              <a:t>6/11/2024</a:t>
            </a:fld>
            <a:endParaRPr lang="en-US" dirty="0"/>
          </a:p>
        </p:txBody>
      </p:sp>
      <p:sp>
        <p:nvSpPr>
          <p:cNvPr id="5" name="Espace réservé du pied de page 4">
            <a:extLst>
              <a:ext uri="{FF2B5EF4-FFF2-40B4-BE49-F238E27FC236}">
                <a16:creationId xmlns:a16="http://schemas.microsoft.com/office/drawing/2014/main" id="{79EFDBA9-0D5F-443F-B49E-08C87565F491}"/>
              </a:ext>
            </a:extLst>
          </p:cNvPr>
          <p:cNvSpPr>
            <a:spLocks noGrp="1"/>
          </p:cNvSpPr>
          <p:nvPr>
            <p:ph type="ftr" sz="quarter" idx="11"/>
          </p:nvPr>
        </p:nvSpPr>
        <p:spPr/>
        <p:txBody>
          <a:bodyPr/>
          <a:lstStyle/>
          <a:p>
            <a:r>
              <a:rPr lang="en-US"/>
              <a:t>
              </a:t>
            </a:r>
            <a:endParaRPr lang="en-US" dirty="0"/>
          </a:p>
        </p:txBody>
      </p:sp>
      <p:sp>
        <p:nvSpPr>
          <p:cNvPr id="6" name="Espace réservé du numéro de diapositive 5">
            <a:extLst>
              <a:ext uri="{FF2B5EF4-FFF2-40B4-BE49-F238E27FC236}">
                <a16:creationId xmlns:a16="http://schemas.microsoft.com/office/drawing/2014/main" id="{3BA4DC8F-E45B-42BE-A00C-AFC9EF2543C0}"/>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3828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CF600-BC12-4127-9A64-14A5707A488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E768908-0CD0-49CA-8304-872F24A3C60B}"/>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2E34204-2C1A-490E-93BF-14D5B3228E0B}"/>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CA5CD82-33D4-43CB-900A-33EADD46AC75}"/>
              </a:ext>
            </a:extLst>
          </p:cNvPr>
          <p:cNvSpPr>
            <a:spLocks noGrp="1"/>
          </p:cNvSpPr>
          <p:nvPr>
            <p:ph type="dt" sz="half" idx="10"/>
          </p:nvPr>
        </p:nvSpPr>
        <p:spPr/>
        <p:txBody>
          <a:bodyPr/>
          <a:lstStyle/>
          <a:p>
            <a:fld id="{CA954B2F-12DE-47F5-8894-472B206D2E1E}" type="datetimeFigureOut">
              <a:rPr lang="en-US" smtClean="0"/>
              <a:t>6/11/2024</a:t>
            </a:fld>
            <a:endParaRPr lang="en-US" dirty="0"/>
          </a:p>
        </p:txBody>
      </p:sp>
      <p:sp>
        <p:nvSpPr>
          <p:cNvPr id="6" name="Espace réservé du pied de page 5">
            <a:extLst>
              <a:ext uri="{FF2B5EF4-FFF2-40B4-BE49-F238E27FC236}">
                <a16:creationId xmlns:a16="http://schemas.microsoft.com/office/drawing/2014/main" id="{A1F7F61A-BF19-449F-B84C-0671E1B6B39E}"/>
              </a:ext>
            </a:extLst>
          </p:cNvPr>
          <p:cNvSpPr>
            <a:spLocks noGrp="1"/>
          </p:cNvSpPr>
          <p:nvPr>
            <p:ph type="ftr" sz="quarter" idx="11"/>
          </p:nvPr>
        </p:nvSpPr>
        <p:spPr/>
        <p:txBody>
          <a:bodyPr/>
          <a:lstStyle/>
          <a:p>
            <a:r>
              <a:rPr lang="en-US"/>
              <a:t>
              </a:t>
            </a:r>
            <a:endParaRPr lang="en-US" dirty="0"/>
          </a:p>
        </p:txBody>
      </p:sp>
      <p:sp>
        <p:nvSpPr>
          <p:cNvPr id="7" name="Espace réservé du numéro de diapositive 6">
            <a:extLst>
              <a:ext uri="{FF2B5EF4-FFF2-40B4-BE49-F238E27FC236}">
                <a16:creationId xmlns:a16="http://schemas.microsoft.com/office/drawing/2014/main" id="{AB4DA05E-7449-46F7-BE62-51250FC85F52}"/>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63315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4DC0C0-E87A-49C5-A436-78C4E74FA50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93B6247-1EEF-4401-B67C-E63D7815C5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BDB24764-1E99-4AB8-A466-92E0DDB64994}"/>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2B91393-809B-4880-978E-81C7C3AB86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6B93035F-F7B1-4BA5-B7D2-38B4C810F39A}"/>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A68E0A3-032C-4551-81C5-E69D00569BD2}"/>
              </a:ext>
            </a:extLst>
          </p:cNvPr>
          <p:cNvSpPr>
            <a:spLocks noGrp="1"/>
          </p:cNvSpPr>
          <p:nvPr>
            <p:ph type="dt" sz="half" idx="10"/>
          </p:nvPr>
        </p:nvSpPr>
        <p:spPr/>
        <p:txBody>
          <a:bodyPr/>
          <a:lstStyle/>
          <a:p>
            <a:fld id="{3F30E46F-7819-4ACF-B48B-48222C2ACC88}" type="datetimeFigureOut">
              <a:rPr lang="en-US" smtClean="0"/>
              <a:t>6/11/2024</a:t>
            </a:fld>
            <a:endParaRPr lang="en-US" dirty="0"/>
          </a:p>
        </p:txBody>
      </p:sp>
      <p:sp>
        <p:nvSpPr>
          <p:cNvPr id="8" name="Espace réservé du pied de page 7">
            <a:extLst>
              <a:ext uri="{FF2B5EF4-FFF2-40B4-BE49-F238E27FC236}">
                <a16:creationId xmlns:a16="http://schemas.microsoft.com/office/drawing/2014/main" id="{4F08517C-325C-40FA-8F46-DFAA61E03D28}"/>
              </a:ext>
            </a:extLst>
          </p:cNvPr>
          <p:cNvSpPr>
            <a:spLocks noGrp="1"/>
          </p:cNvSpPr>
          <p:nvPr>
            <p:ph type="ftr" sz="quarter" idx="11"/>
          </p:nvPr>
        </p:nvSpPr>
        <p:spPr/>
        <p:txBody>
          <a:bodyPr/>
          <a:lstStyle/>
          <a:p>
            <a:r>
              <a:rPr lang="en-US"/>
              <a:t>
              </a:t>
            </a:r>
            <a:endParaRPr lang="en-US" dirty="0"/>
          </a:p>
        </p:txBody>
      </p:sp>
      <p:sp>
        <p:nvSpPr>
          <p:cNvPr id="9" name="Espace réservé du numéro de diapositive 8">
            <a:extLst>
              <a:ext uri="{FF2B5EF4-FFF2-40B4-BE49-F238E27FC236}">
                <a16:creationId xmlns:a16="http://schemas.microsoft.com/office/drawing/2014/main" id="{58E7A77E-2DEF-4256-9859-0A76B617A8AA}"/>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77144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0308C2-165F-4F84-93CA-908EA7D27C1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7FFC4AB-E6F9-4E0B-8FC5-6FF22F3D6E68}"/>
              </a:ext>
            </a:extLst>
          </p:cNvPr>
          <p:cNvSpPr>
            <a:spLocks noGrp="1"/>
          </p:cNvSpPr>
          <p:nvPr>
            <p:ph type="dt" sz="half" idx="10"/>
          </p:nvPr>
        </p:nvSpPr>
        <p:spPr/>
        <p:txBody>
          <a:bodyPr/>
          <a:lstStyle/>
          <a:p>
            <a:fld id="{1FAF3416-4057-4DAA-829D-4CA07428D088}" type="datetimeFigureOut">
              <a:rPr lang="en-US" smtClean="0"/>
              <a:t>6/11/2024</a:t>
            </a:fld>
            <a:endParaRPr lang="en-US" dirty="0"/>
          </a:p>
        </p:txBody>
      </p:sp>
      <p:sp>
        <p:nvSpPr>
          <p:cNvPr id="4" name="Espace réservé du pied de page 3">
            <a:extLst>
              <a:ext uri="{FF2B5EF4-FFF2-40B4-BE49-F238E27FC236}">
                <a16:creationId xmlns:a16="http://schemas.microsoft.com/office/drawing/2014/main" id="{E2D76A67-626E-464E-AF60-D58BDDC3423C}"/>
              </a:ext>
            </a:extLst>
          </p:cNvPr>
          <p:cNvSpPr>
            <a:spLocks noGrp="1"/>
          </p:cNvSpPr>
          <p:nvPr>
            <p:ph type="ftr" sz="quarter" idx="11"/>
          </p:nvPr>
        </p:nvSpPr>
        <p:spPr/>
        <p:txBody>
          <a:bodyPr/>
          <a:lstStyle/>
          <a:p>
            <a:r>
              <a:rPr lang="en-US"/>
              <a:t>
              </a:t>
            </a:r>
            <a:endParaRPr lang="en-US" dirty="0"/>
          </a:p>
        </p:txBody>
      </p:sp>
      <p:sp>
        <p:nvSpPr>
          <p:cNvPr id="5" name="Espace réservé du numéro de diapositive 4">
            <a:extLst>
              <a:ext uri="{FF2B5EF4-FFF2-40B4-BE49-F238E27FC236}">
                <a16:creationId xmlns:a16="http://schemas.microsoft.com/office/drawing/2014/main" id="{2849839B-FDA2-47B3-B282-DF054C45CD40}"/>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9803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C5A4042-4A25-44C1-8ED5-C92631E978D3}"/>
              </a:ext>
            </a:extLst>
          </p:cNvPr>
          <p:cNvSpPr>
            <a:spLocks noGrp="1"/>
          </p:cNvSpPr>
          <p:nvPr>
            <p:ph type="dt" sz="half" idx="10"/>
          </p:nvPr>
        </p:nvSpPr>
        <p:spPr/>
        <p:txBody>
          <a:bodyPr/>
          <a:lstStyle/>
          <a:p>
            <a:fld id="{921D9284-D300-4297-87F7-E791DCC15DB1}" type="datetimeFigureOut">
              <a:rPr lang="en-US" smtClean="0"/>
              <a:t>6/11/2024</a:t>
            </a:fld>
            <a:endParaRPr lang="en-US" dirty="0"/>
          </a:p>
        </p:txBody>
      </p:sp>
      <p:sp>
        <p:nvSpPr>
          <p:cNvPr id="3" name="Espace réservé du pied de page 2">
            <a:extLst>
              <a:ext uri="{FF2B5EF4-FFF2-40B4-BE49-F238E27FC236}">
                <a16:creationId xmlns:a16="http://schemas.microsoft.com/office/drawing/2014/main" id="{9D592C68-0FE9-4E07-95A9-023E7C3BB86F}"/>
              </a:ext>
            </a:extLst>
          </p:cNvPr>
          <p:cNvSpPr>
            <a:spLocks noGrp="1"/>
          </p:cNvSpPr>
          <p:nvPr>
            <p:ph type="ftr" sz="quarter" idx="11"/>
          </p:nvPr>
        </p:nvSpPr>
        <p:spPr/>
        <p:txBody>
          <a:bodyPr/>
          <a:lstStyle/>
          <a:p>
            <a:r>
              <a:rPr lang="en-US"/>
              <a:t>
              </a:t>
            </a:r>
            <a:endParaRPr lang="en-US" dirty="0"/>
          </a:p>
        </p:txBody>
      </p:sp>
      <p:sp>
        <p:nvSpPr>
          <p:cNvPr id="4" name="Espace réservé du numéro de diapositive 3">
            <a:extLst>
              <a:ext uri="{FF2B5EF4-FFF2-40B4-BE49-F238E27FC236}">
                <a16:creationId xmlns:a16="http://schemas.microsoft.com/office/drawing/2014/main" id="{A75AA7C5-19E8-46EF-A413-B56EEE6CC44E}"/>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982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632B52-581E-47E8-B03F-938C85BF1BE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5DC80D2-E50E-438A-B705-29A4D523EC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B0085FE-C5C8-43C8-9E5B-4B0A9A486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552814E-F957-4585-8317-A58C72FE6B00}"/>
              </a:ext>
            </a:extLst>
          </p:cNvPr>
          <p:cNvSpPr>
            <a:spLocks noGrp="1"/>
          </p:cNvSpPr>
          <p:nvPr>
            <p:ph type="dt" sz="half" idx="10"/>
          </p:nvPr>
        </p:nvSpPr>
        <p:spPr/>
        <p:txBody>
          <a:bodyPr/>
          <a:lstStyle/>
          <a:p>
            <a:fld id="{37D525BB-DA17-4BA0-B3C8-3AC3ABC827E6}" type="datetimeFigureOut">
              <a:rPr lang="en-US" smtClean="0"/>
              <a:t>6/11/2024</a:t>
            </a:fld>
            <a:endParaRPr lang="en-US" dirty="0"/>
          </a:p>
        </p:txBody>
      </p:sp>
      <p:sp>
        <p:nvSpPr>
          <p:cNvPr id="6" name="Espace réservé du pied de page 5">
            <a:extLst>
              <a:ext uri="{FF2B5EF4-FFF2-40B4-BE49-F238E27FC236}">
                <a16:creationId xmlns:a16="http://schemas.microsoft.com/office/drawing/2014/main" id="{C0353E6F-9B78-499F-95BA-7DB49C03C5F4}"/>
              </a:ext>
            </a:extLst>
          </p:cNvPr>
          <p:cNvSpPr>
            <a:spLocks noGrp="1"/>
          </p:cNvSpPr>
          <p:nvPr>
            <p:ph type="ftr" sz="quarter" idx="11"/>
          </p:nvPr>
        </p:nvSpPr>
        <p:spPr/>
        <p:txBody>
          <a:bodyPr/>
          <a:lstStyle/>
          <a:p>
            <a:r>
              <a:rPr lang="en-US"/>
              <a:t>
              </a:t>
            </a:r>
            <a:endParaRPr lang="en-US" dirty="0"/>
          </a:p>
        </p:txBody>
      </p:sp>
      <p:sp>
        <p:nvSpPr>
          <p:cNvPr id="7" name="Espace réservé du numéro de diapositive 6">
            <a:extLst>
              <a:ext uri="{FF2B5EF4-FFF2-40B4-BE49-F238E27FC236}">
                <a16:creationId xmlns:a16="http://schemas.microsoft.com/office/drawing/2014/main" id="{E503C7FF-1F8E-451A-ACDC-45F78CB22E8C}"/>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1022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CBDFC0-82B2-4205-A27F-A57CD998792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4D91E5F-1600-4845-A6FE-F8629E9709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FA446E8-69D9-4BE0-8817-A2CA3A272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E1C7CED-4F2A-4CCE-82FC-0F6115BE6B22}"/>
              </a:ext>
            </a:extLst>
          </p:cNvPr>
          <p:cNvSpPr>
            <a:spLocks noGrp="1"/>
          </p:cNvSpPr>
          <p:nvPr>
            <p:ph type="dt" sz="half" idx="10"/>
          </p:nvPr>
        </p:nvSpPr>
        <p:spPr/>
        <p:txBody>
          <a:bodyPr/>
          <a:lstStyle/>
          <a:p>
            <a:fld id="{B16C4C9A-3960-41CF-A4E9-2A8FB932454B}" type="datetimeFigureOut">
              <a:rPr lang="en-US" smtClean="0"/>
              <a:t>6/11/2024</a:t>
            </a:fld>
            <a:endParaRPr lang="en-US" dirty="0"/>
          </a:p>
        </p:txBody>
      </p:sp>
      <p:sp>
        <p:nvSpPr>
          <p:cNvPr id="6" name="Espace réservé du pied de page 5">
            <a:extLst>
              <a:ext uri="{FF2B5EF4-FFF2-40B4-BE49-F238E27FC236}">
                <a16:creationId xmlns:a16="http://schemas.microsoft.com/office/drawing/2014/main" id="{B077C649-EC76-4906-8137-C8374A0097A3}"/>
              </a:ext>
            </a:extLst>
          </p:cNvPr>
          <p:cNvSpPr>
            <a:spLocks noGrp="1"/>
          </p:cNvSpPr>
          <p:nvPr>
            <p:ph type="ftr" sz="quarter" idx="11"/>
          </p:nvPr>
        </p:nvSpPr>
        <p:spPr/>
        <p:txBody>
          <a:bodyPr/>
          <a:lstStyle/>
          <a:p>
            <a:r>
              <a:rPr lang="en-US"/>
              <a:t>
              </a:t>
            </a:r>
            <a:endParaRPr lang="en-US" dirty="0"/>
          </a:p>
        </p:txBody>
      </p:sp>
      <p:sp>
        <p:nvSpPr>
          <p:cNvPr id="7" name="Espace réservé du numéro de diapositive 6">
            <a:extLst>
              <a:ext uri="{FF2B5EF4-FFF2-40B4-BE49-F238E27FC236}">
                <a16:creationId xmlns:a16="http://schemas.microsoft.com/office/drawing/2014/main" id="{DB7BF26A-0D0F-40E6-9EB7-F8A7EE253D20}"/>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67583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70611E4-A30A-4B43-BBE4-11CA64566F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B3224B9-B916-45D7-9B37-5B6FA09D43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D0C9BCF-1ABD-40B9-9195-49D0D05051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C1C18-307B-4F68-A007-B5B542270E8D}" type="datetimeFigureOut">
              <a:rPr lang="en-US" smtClean="0"/>
              <a:t>6/11/2024</a:t>
            </a:fld>
            <a:endParaRPr lang="en-US" dirty="0"/>
          </a:p>
        </p:txBody>
      </p:sp>
      <p:sp>
        <p:nvSpPr>
          <p:cNvPr id="5" name="Espace réservé du pied de page 4">
            <a:extLst>
              <a:ext uri="{FF2B5EF4-FFF2-40B4-BE49-F238E27FC236}">
                <a16:creationId xmlns:a16="http://schemas.microsoft.com/office/drawing/2014/main" id="{61182D86-A036-41D0-9F4A-28F3DB7C9B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Espace réservé du numéro de diapositive 5">
            <a:extLst>
              <a:ext uri="{FF2B5EF4-FFF2-40B4-BE49-F238E27FC236}">
                <a16:creationId xmlns:a16="http://schemas.microsoft.com/office/drawing/2014/main" id="{D0EBDF9B-30F5-41A9-B366-F7FDEBCCF2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564044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rot="10800000">
            <a:off x="2475857" y="0"/>
            <a:ext cx="10287643" cy="6858000"/>
          </a:xfrm>
          <a:prstGeom prst="rect">
            <a:avLst/>
          </a:prstGeom>
        </p:spPr>
      </p:pic>
      <p:sp>
        <p:nvSpPr>
          <p:cNvPr id="13" name="Ellipse 12">
            <a:extLst>
              <a:ext uri="{FF2B5EF4-FFF2-40B4-BE49-F238E27FC236}">
                <a16:creationId xmlns:a16="http://schemas.microsoft.com/office/drawing/2014/main" id="{BB8D8453-030B-4503-8FDB-74C07E67B5E5}"/>
              </a:ext>
            </a:extLst>
          </p:cNvPr>
          <p:cNvSpPr/>
          <p:nvPr/>
        </p:nvSpPr>
        <p:spPr>
          <a:xfrm>
            <a:off x="10175255" y="8151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926375" y="183110"/>
            <a:ext cx="1105626" cy="1562539"/>
          </a:xfrm>
          <a:prstGeom prst="rect">
            <a:avLst/>
          </a:prstGeom>
        </p:spPr>
      </p:pic>
      <p:pic>
        <p:nvPicPr>
          <p:cNvPr id="12" name="Image 11">
            <a:extLst>
              <a:ext uri="{FF2B5EF4-FFF2-40B4-BE49-F238E27FC236}">
                <a16:creationId xmlns:a16="http://schemas.microsoft.com/office/drawing/2014/main" id="{315B1CA7-3E8A-406C-BEFF-133F310D1FBC}"/>
              </a:ext>
            </a:extLst>
          </p:cNvPr>
          <p:cNvPicPr>
            <a:picLocks noChangeAspect="1"/>
          </p:cNvPicPr>
          <p:nvPr/>
        </p:nvPicPr>
        <p:blipFill>
          <a:blip r:embed="rId5"/>
          <a:stretch>
            <a:fillRect/>
          </a:stretch>
        </p:blipFill>
        <p:spPr>
          <a:xfrm>
            <a:off x="10462629" y="348295"/>
            <a:ext cx="1729371" cy="1729371"/>
          </a:xfrm>
          <a:prstGeom prst="rect">
            <a:avLst/>
          </a:prstGeom>
        </p:spPr>
      </p:pic>
      <p:sp>
        <p:nvSpPr>
          <p:cNvPr id="14" name="Titre 1">
            <a:extLst>
              <a:ext uri="{FF2B5EF4-FFF2-40B4-BE49-F238E27FC236}">
                <a16:creationId xmlns:a16="http://schemas.microsoft.com/office/drawing/2014/main" id="{220F2D0F-B2FC-462F-8F03-445E9BD05149}"/>
              </a:ext>
            </a:extLst>
          </p:cNvPr>
          <p:cNvSpPr txBox="1">
            <a:spLocks/>
          </p:cNvSpPr>
          <p:nvPr/>
        </p:nvSpPr>
        <p:spPr>
          <a:xfrm>
            <a:off x="2141574" y="462594"/>
            <a:ext cx="6905443" cy="909005"/>
          </a:xfrm>
          <a:prstGeom prst="rect">
            <a:avLst/>
          </a:prstGeom>
        </p:spPr>
        <p:txBody>
          <a:bodyPr vert="horz" lIns="91440" tIns="45720" rIns="91440" bIns="45720" rtlCol="0" anchor="b">
            <a:normAutofit fontScale="3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b="1" dirty="0">
                <a:solidFill>
                  <a:srgbClr val="00A199"/>
                </a:solidFill>
                <a:latin typeface="Century Gothic" panose="020B0502020202020204" pitchFamily="34" charset="0"/>
              </a:rPr>
              <a:t>6ÈME JOURNÉE RÉGIONALE AROMATHERAPIE</a:t>
            </a:r>
          </a:p>
          <a:p>
            <a:r>
              <a:rPr lang="fr-FR" sz="5300" b="1" dirty="0">
                <a:solidFill>
                  <a:srgbClr val="00A199"/>
                </a:solidFill>
                <a:latin typeface="Century Gothic" panose="020B0502020202020204" pitchFamily="34" charset="0"/>
              </a:rPr>
              <a:t>13 juin 2024</a:t>
            </a:r>
            <a:endParaRPr lang="fr-FR" sz="5300" dirty="0">
              <a:solidFill>
                <a:srgbClr val="D8DB73"/>
              </a:solidFill>
              <a:latin typeface="Century Gothic" panose="020B0502020202020204" pitchFamily="34" charset="0"/>
            </a:endParaRPr>
          </a:p>
        </p:txBody>
      </p:sp>
      <p:sp>
        <p:nvSpPr>
          <p:cNvPr id="11" name="Titre 1">
            <a:extLst>
              <a:ext uri="{FF2B5EF4-FFF2-40B4-BE49-F238E27FC236}">
                <a16:creationId xmlns:a16="http://schemas.microsoft.com/office/drawing/2014/main" id="{F9F5B313-914A-4C18-8D5E-15AD95B73E95}"/>
              </a:ext>
            </a:extLst>
          </p:cNvPr>
          <p:cNvSpPr txBox="1">
            <a:spLocks/>
          </p:cNvSpPr>
          <p:nvPr/>
        </p:nvSpPr>
        <p:spPr>
          <a:xfrm>
            <a:off x="476583" y="3238453"/>
            <a:ext cx="8394700" cy="1891107"/>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b="1" dirty="0">
                <a:solidFill>
                  <a:srgbClr val="00A199"/>
                </a:solidFill>
                <a:latin typeface="Century Gothic" panose="020B0502020202020204" pitchFamily="34" charset="0"/>
              </a:rPr>
              <a:t>AUDIT AROMATHERAPIE CANDIDOSES CUTANEES </a:t>
            </a:r>
          </a:p>
          <a:p>
            <a:r>
              <a:rPr lang="fr-FR" sz="4800" dirty="0">
                <a:solidFill>
                  <a:srgbClr val="D8DB73"/>
                </a:solidFill>
                <a:latin typeface="Century Gothic" panose="020B0502020202020204" pitchFamily="34" charset="0"/>
              </a:rPr>
              <a:t>2023</a:t>
            </a:r>
            <a:endParaRPr lang="fr-FR" dirty="0">
              <a:solidFill>
                <a:srgbClr val="D8DB73"/>
              </a:solidFill>
              <a:latin typeface="Century Gothic" panose="020B0502020202020204" pitchFamily="34" charset="0"/>
            </a:endParaRPr>
          </a:p>
        </p:txBody>
      </p:sp>
      <p:sp>
        <p:nvSpPr>
          <p:cNvPr id="2" name="Espace réservé du pied de page 1">
            <a:extLst>
              <a:ext uri="{FF2B5EF4-FFF2-40B4-BE49-F238E27FC236}">
                <a16:creationId xmlns:a16="http://schemas.microsoft.com/office/drawing/2014/main" id="{92CA38CD-3D57-441E-B492-101C635A26B4}"/>
              </a:ext>
            </a:extLst>
          </p:cNvPr>
          <p:cNvSpPr>
            <a:spLocks noGrp="1"/>
          </p:cNvSpPr>
          <p:nvPr>
            <p:ph type="ftr" sz="quarter" idx="11"/>
          </p:nvPr>
        </p:nvSpPr>
        <p:spPr>
          <a:xfrm>
            <a:off x="2141574" y="6356350"/>
            <a:ext cx="6011826" cy="365125"/>
          </a:xfrm>
        </p:spPr>
        <p:txBody>
          <a:bodyPr/>
          <a:lstStyle/>
          <a:p>
            <a:r>
              <a:rPr lang="en-US" sz="2400" dirty="0"/>
              <a:t>LANGINIER Charlotte - MENUGE Sandrine</a:t>
            </a:r>
          </a:p>
        </p:txBody>
      </p:sp>
    </p:spTree>
    <p:extLst>
      <p:ext uri="{BB962C8B-B14F-4D97-AF65-F5344CB8AC3E}">
        <p14:creationId xmlns:p14="http://schemas.microsoft.com/office/powerpoint/2010/main" val="3687533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00868" y="-84221"/>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2865120" y="1400089"/>
            <a:ext cx="7330440" cy="584775"/>
          </a:xfrm>
          <a:prstGeom prst="rect">
            <a:avLst/>
          </a:prstGeom>
        </p:spPr>
        <p:txBody>
          <a:bodyPr wrap="square">
            <a:spAutoFit/>
          </a:bodyPr>
          <a:lstStyle/>
          <a:p>
            <a:r>
              <a:rPr lang="fr-FR" sz="3200" b="1" dirty="0">
                <a:solidFill>
                  <a:srgbClr val="00A199"/>
                </a:solidFill>
                <a:latin typeface="Century Gothic" panose="020B0502020202020204" pitchFamily="34" charset="0"/>
              </a:rPr>
              <a:t>RESULTATS </a:t>
            </a:r>
          </a:p>
        </p:txBody>
      </p:sp>
      <p:sp>
        <p:nvSpPr>
          <p:cNvPr id="9" name="Rectangle 8">
            <a:extLst>
              <a:ext uri="{FF2B5EF4-FFF2-40B4-BE49-F238E27FC236}">
                <a16:creationId xmlns:a16="http://schemas.microsoft.com/office/drawing/2014/main" id="{9DCA08E5-F821-4A67-831A-BDEDF050D20B}"/>
              </a:ext>
            </a:extLst>
          </p:cNvPr>
          <p:cNvSpPr/>
          <p:nvPr/>
        </p:nvSpPr>
        <p:spPr>
          <a:xfrm>
            <a:off x="2740475" y="3096589"/>
            <a:ext cx="3161602" cy="1927002"/>
          </a:xfrm>
          <a:prstGeom prst="rect">
            <a:avLst/>
          </a:prstGeom>
        </p:spPr>
        <p:txBody>
          <a:bodyPr wrap="square">
            <a:spAutoFit/>
          </a:bodyPr>
          <a:lstStyle/>
          <a:p>
            <a:pPr>
              <a:lnSpc>
                <a:spcPct val="107000"/>
              </a:lnSpc>
              <a:spcAft>
                <a:spcPts val="800"/>
              </a:spcAft>
            </a:pPr>
            <a:r>
              <a:rPr lang="fr-FR" sz="2000" b="1" dirty="0">
                <a:latin typeface="Century Gothic" panose="020B0502020202020204" pitchFamily="34" charset="0"/>
                <a:ea typeface="Calibri" panose="020F0502020204030204" pitchFamily="34" charset="0"/>
                <a:cs typeface="Arial" panose="020B0604020202020204" pitchFamily="34" charset="0"/>
              </a:rPr>
              <a:t>Traçabilité de la prescription ou observation médicale : </a:t>
            </a:r>
          </a:p>
          <a:p>
            <a:pPr>
              <a:lnSpc>
                <a:spcPct val="107000"/>
              </a:lnSpc>
              <a:spcAft>
                <a:spcPts val="800"/>
              </a:spcAft>
            </a:pPr>
            <a:r>
              <a:rPr lang="fr-FR" sz="2000" b="1" dirty="0">
                <a:latin typeface="Century Gothic" panose="020B0502020202020204" pitchFamily="34" charset="0"/>
                <a:ea typeface="Calibri" panose="020F0502020204030204" pitchFamily="34" charset="0"/>
                <a:cs typeface="Arial" panose="020B0604020202020204" pitchFamily="34" charset="0"/>
              </a:rPr>
              <a:t>- EHPAD DE BAUGE : 4/5 </a:t>
            </a:r>
          </a:p>
          <a:p>
            <a:pPr>
              <a:lnSpc>
                <a:spcPct val="107000"/>
              </a:lnSpc>
              <a:spcAft>
                <a:spcPts val="800"/>
              </a:spcAft>
            </a:pPr>
            <a:r>
              <a:rPr lang="fr-FR" sz="2000" b="1" dirty="0">
                <a:latin typeface="Century Gothic" panose="020B0502020202020204" pitchFamily="34" charset="0"/>
                <a:ea typeface="Calibri" panose="020F0502020204030204" pitchFamily="34" charset="0"/>
                <a:cs typeface="Arial" panose="020B0604020202020204" pitchFamily="34" charset="0"/>
              </a:rPr>
              <a:t>- EHPAD Mazé : 0/7</a:t>
            </a:r>
            <a:endParaRPr lang="fr-FR" sz="28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Graphique 12">
            <a:extLst>
              <a:ext uri="{FF2B5EF4-FFF2-40B4-BE49-F238E27FC236}">
                <a16:creationId xmlns:a16="http://schemas.microsoft.com/office/drawing/2014/main" id="{E6262459-606D-40D7-AF5C-B489508E23E6}"/>
              </a:ext>
            </a:extLst>
          </p:cNvPr>
          <p:cNvGraphicFramePr>
            <a:graphicFrameLocks/>
          </p:cNvGraphicFramePr>
          <p:nvPr>
            <p:extLst>
              <p:ext uri="{D42A27DB-BD31-4B8C-83A1-F6EECF244321}">
                <p14:modId xmlns:p14="http://schemas.microsoft.com/office/powerpoint/2010/main" val="501602446"/>
              </p:ext>
            </p:extLst>
          </p:nvPr>
        </p:nvGraphicFramePr>
        <p:xfrm>
          <a:off x="5902077" y="637674"/>
          <a:ext cx="5545331" cy="5554792"/>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e 13">
            <a:extLst>
              <a:ext uri="{FF2B5EF4-FFF2-40B4-BE49-F238E27FC236}">
                <a16:creationId xmlns:a16="http://schemas.microsoft.com/office/drawing/2014/main" id="{CE4A292A-E611-428F-9A1F-7BCFE8F3E928}"/>
              </a:ext>
            </a:extLst>
          </p:cNvPr>
          <p:cNvGrpSpPr/>
          <p:nvPr/>
        </p:nvGrpSpPr>
        <p:grpSpPr>
          <a:xfrm>
            <a:off x="168815" y="64539"/>
            <a:ext cx="1692619" cy="1828808"/>
            <a:chOff x="-110894" y="212960"/>
            <a:chExt cx="2374257" cy="2374257"/>
          </a:xfrm>
        </p:grpSpPr>
        <p:sp>
          <p:nvSpPr>
            <p:cNvPr id="15" name="Ellipse 14">
              <a:extLst>
                <a:ext uri="{FF2B5EF4-FFF2-40B4-BE49-F238E27FC236}">
                  <a16:creationId xmlns:a16="http://schemas.microsoft.com/office/drawing/2014/main" id="{229C2BB1-4051-44FA-9AFD-B3BCDF9D5C80}"/>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5C08D07B-AEEA-4101-A22A-3925F9BBEEB7}"/>
                </a:ext>
              </a:extLst>
            </p:cNvPr>
            <p:cNvPicPr>
              <a:picLocks noChangeAspect="1"/>
            </p:cNvPicPr>
            <p:nvPr/>
          </p:nvPicPr>
          <p:blipFill>
            <a:blip r:embed="rId6"/>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3478650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12900"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2865120" y="1400089"/>
            <a:ext cx="7330440" cy="584775"/>
          </a:xfrm>
          <a:prstGeom prst="rect">
            <a:avLst/>
          </a:prstGeom>
        </p:spPr>
        <p:txBody>
          <a:bodyPr wrap="square">
            <a:spAutoFit/>
          </a:bodyPr>
          <a:lstStyle/>
          <a:p>
            <a:r>
              <a:rPr lang="fr-FR" sz="3200" b="1" dirty="0">
                <a:solidFill>
                  <a:srgbClr val="00A199"/>
                </a:solidFill>
                <a:latin typeface="Century Gothic" panose="020B0502020202020204" pitchFamily="34" charset="0"/>
              </a:rPr>
              <a:t>RESULTATS</a:t>
            </a:r>
          </a:p>
        </p:txBody>
      </p:sp>
      <p:sp>
        <p:nvSpPr>
          <p:cNvPr id="7" name="Titre 1">
            <a:extLst>
              <a:ext uri="{FF2B5EF4-FFF2-40B4-BE49-F238E27FC236}">
                <a16:creationId xmlns:a16="http://schemas.microsoft.com/office/drawing/2014/main" id="{431D3D90-E9AF-471C-8B21-F7EF5B31C7F5}"/>
              </a:ext>
            </a:extLst>
          </p:cNvPr>
          <p:cNvSpPr txBox="1">
            <a:spLocks/>
          </p:cNvSpPr>
          <p:nvPr/>
        </p:nvSpPr>
        <p:spPr>
          <a:xfrm>
            <a:off x="2865120" y="2153340"/>
            <a:ext cx="6621780" cy="10631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dirty="0">
                <a:solidFill>
                  <a:srgbClr val="D8DB73"/>
                </a:solidFill>
                <a:latin typeface="Century Gothic" panose="020B0502020202020204" pitchFamily="34" charset="0"/>
              </a:rPr>
              <a:t>Localisation des lésions retrouvées</a:t>
            </a:r>
            <a:br>
              <a:rPr lang="fr-FR" sz="2800" dirty="0">
                <a:solidFill>
                  <a:srgbClr val="D8DB73"/>
                </a:solidFill>
                <a:latin typeface="Century Gothic" panose="020B0502020202020204" pitchFamily="34" charset="0"/>
              </a:rPr>
            </a:br>
            <a:endParaRPr lang="fr-FR" sz="2800" dirty="0">
              <a:solidFill>
                <a:srgbClr val="D8DB73"/>
              </a:solidFill>
              <a:latin typeface="Century Gothic" panose="020B0502020202020204" pitchFamily="34" charset="0"/>
            </a:endParaRPr>
          </a:p>
        </p:txBody>
      </p:sp>
      <p:sp>
        <p:nvSpPr>
          <p:cNvPr id="9" name="ZoneTexte 8">
            <a:extLst>
              <a:ext uri="{FF2B5EF4-FFF2-40B4-BE49-F238E27FC236}">
                <a16:creationId xmlns:a16="http://schemas.microsoft.com/office/drawing/2014/main" id="{B04F92F3-CABF-485B-8582-E610704367A3}"/>
              </a:ext>
            </a:extLst>
          </p:cNvPr>
          <p:cNvSpPr txBox="1"/>
          <p:nvPr/>
        </p:nvSpPr>
        <p:spPr>
          <a:xfrm>
            <a:off x="2033212" y="3384953"/>
            <a:ext cx="6895313" cy="2554545"/>
          </a:xfrm>
          <a:prstGeom prst="rect">
            <a:avLst/>
          </a:prstGeom>
          <a:noFill/>
        </p:spPr>
        <p:txBody>
          <a:bodyPr wrap="square" rtlCol="0">
            <a:spAutoFit/>
          </a:bodyPr>
          <a:lstStyle/>
          <a:p>
            <a:pPr marL="685800" indent="-685800">
              <a:buFont typeface="Arial" panose="020B0604020202020204" pitchFamily="34" charset="0"/>
              <a:buChar char="•"/>
            </a:pPr>
            <a:r>
              <a:rPr lang="fr-FR" sz="3200" dirty="0">
                <a:latin typeface="Century Gothic" panose="020B0502020202020204" pitchFamily="34" charset="0"/>
                <a:cs typeface="Arial" panose="020B0604020202020204" pitchFamily="34" charset="0"/>
              </a:rPr>
              <a:t>Plis abdominaux (Ventre)</a:t>
            </a:r>
          </a:p>
          <a:p>
            <a:pPr marL="685800" indent="-685800">
              <a:buFont typeface="Arial" panose="020B0604020202020204" pitchFamily="34" charset="0"/>
              <a:buChar char="•"/>
            </a:pPr>
            <a:r>
              <a:rPr lang="fr-FR" sz="3200" dirty="0">
                <a:latin typeface="Century Gothic" panose="020B0502020202020204" pitchFamily="34" charset="0"/>
                <a:cs typeface="Arial" panose="020B0604020202020204" pitchFamily="34" charset="0"/>
              </a:rPr>
              <a:t>Plis inguinaux</a:t>
            </a:r>
          </a:p>
          <a:p>
            <a:pPr marL="685800" indent="-685800">
              <a:buFont typeface="Arial" panose="020B0604020202020204" pitchFamily="34" charset="0"/>
              <a:buChar char="•"/>
            </a:pPr>
            <a:r>
              <a:rPr lang="fr-FR" sz="3200" dirty="0">
                <a:latin typeface="Century Gothic" panose="020B0502020202020204" pitchFamily="34" charset="0"/>
                <a:cs typeface="Arial" panose="020B0604020202020204" pitchFamily="34" charset="0"/>
              </a:rPr>
              <a:t>Plis sous mammaires</a:t>
            </a:r>
          </a:p>
          <a:p>
            <a:pPr marL="685800" indent="-685800">
              <a:buFont typeface="Arial" panose="020B0604020202020204" pitchFamily="34" charset="0"/>
              <a:buChar char="•"/>
            </a:pPr>
            <a:r>
              <a:rPr lang="fr-FR" sz="3200" dirty="0">
                <a:latin typeface="Century Gothic" panose="020B0502020202020204" pitchFamily="34" charset="0"/>
                <a:cs typeface="Arial" panose="020B0604020202020204" pitchFamily="34" charset="0"/>
              </a:rPr>
              <a:t>Espaces interdigitaux des pieds</a:t>
            </a:r>
          </a:p>
        </p:txBody>
      </p:sp>
      <p:pic>
        <p:nvPicPr>
          <p:cNvPr id="13" name="Image 12">
            <a:extLst>
              <a:ext uri="{FF2B5EF4-FFF2-40B4-BE49-F238E27FC236}">
                <a16:creationId xmlns:a16="http://schemas.microsoft.com/office/drawing/2014/main" id="{3F8884AB-243F-4BC5-8FFD-C8816410D757}"/>
              </a:ext>
            </a:extLst>
          </p:cNvPr>
          <p:cNvPicPr>
            <a:picLocks noChangeAspect="1"/>
          </p:cNvPicPr>
          <p:nvPr/>
        </p:nvPicPr>
        <p:blipFill>
          <a:blip r:embed="rId5"/>
          <a:stretch>
            <a:fillRect/>
          </a:stretch>
        </p:blipFill>
        <p:spPr>
          <a:xfrm>
            <a:off x="8703942" y="3641525"/>
            <a:ext cx="2748038" cy="1902094"/>
          </a:xfrm>
          <a:prstGeom prst="rect">
            <a:avLst/>
          </a:prstGeom>
        </p:spPr>
      </p:pic>
      <p:pic>
        <p:nvPicPr>
          <p:cNvPr id="14" name="Image 13">
            <a:extLst>
              <a:ext uri="{FF2B5EF4-FFF2-40B4-BE49-F238E27FC236}">
                <a16:creationId xmlns:a16="http://schemas.microsoft.com/office/drawing/2014/main" id="{3E5074B6-6F47-4322-B4A7-115A190882A5}"/>
              </a:ext>
            </a:extLst>
          </p:cNvPr>
          <p:cNvPicPr>
            <a:picLocks noChangeAspect="1"/>
          </p:cNvPicPr>
          <p:nvPr/>
        </p:nvPicPr>
        <p:blipFill>
          <a:blip r:embed="rId6"/>
          <a:stretch>
            <a:fillRect/>
          </a:stretch>
        </p:blipFill>
        <p:spPr>
          <a:xfrm>
            <a:off x="9486900" y="1131345"/>
            <a:ext cx="1926161" cy="2253608"/>
          </a:xfrm>
          <a:prstGeom prst="rect">
            <a:avLst/>
          </a:prstGeom>
        </p:spPr>
      </p:pic>
      <p:grpSp>
        <p:nvGrpSpPr>
          <p:cNvPr id="15" name="Groupe 14">
            <a:extLst>
              <a:ext uri="{FF2B5EF4-FFF2-40B4-BE49-F238E27FC236}">
                <a16:creationId xmlns:a16="http://schemas.microsoft.com/office/drawing/2014/main" id="{EE95DA63-778F-49AD-A854-248FE39E9CDA}"/>
              </a:ext>
            </a:extLst>
          </p:cNvPr>
          <p:cNvGrpSpPr/>
          <p:nvPr/>
        </p:nvGrpSpPr>
        <p:grpSpPr>
          <a:xfrm>
            <a:off x="168815" y="64539"/>
            <a:ext cx="1692619" cy="1828808"/>
            <a:chOff x="-110894" y="212960"/>
            <a:chExt cx="2374257" cy="2374257"/>
          </a:xfrm>
        </p:grpSpPr>
        <p:sp>
          <p:nvSpPr>
            <p:cNvPr id="16" name="Ellipse 15">
              <a:extLst>
                <a:ext uri="{FF2B5EF4-FFF2-40B4-BE49-F238E27FC236}">
                  <a16:creationId xmlns:a16="http://schemas.microsoft.com/office/drawing/2014/main" id="{60B23736-908A-4FB9-8EFD-2DBF19C0D173}"/>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754AC85B-74D0-44E4-BA76-E91420832232}"/>
                </a:ext>
              </a:extLst>
            </p:cNvPr>
            <p:cNvPicPr>
              <a:picLocks noChangeAspect="1"/>
            </p:cNvPicPr>
            <p:nvPr/>
          </p:nvPicPr>
          <p:blipFill>
            <a:blip r:embed="rId7"/>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1778577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12900"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2654966" y="439205"/>
            <a:ext cx="7330440" cy="584775"/>
          </a:xfrm>
          <a:prstGeom prst="rect">
            <a:avLst/>
          </a:prstGeom>
        </p:spPr>
        <p:txBody>
          <a:bodyPr wrap="square">
            <a:spAutoFit/>
          </a:bodyPr>
          <a:lstStyle/>
          <a:p>
            <a:r>
              <a:rPr lang="fr-FR" sz="3200" b="1" dirty="0">
                <a:solidFill>
                  <a:srgbClr val="00A199"/>
                </a:solidFill>
                <a:latin typeface="Century Gothic" panose="020B0502020202020204" pitchFamily="34" charset="0"/>
              </a:rPr>
              <a:t>RESULTATS</a:t>
            </a:r>
          </a:p>
        </p:txBody>
      </p:sp>
      <p:sp>
        <p:nvSpPr>
          <p:cNvPr id="7" name="Titre 1">
            <a:extLst>
              <a:ext uri="{FF2B5EF4-FFF2-40B4-BE49-F238E27FC236}">
                <a16:creationId xmlns:a16="http://schemas.microsoft.com/office/drawing/2014/main" id="{431D3D90-E9AF-471C-8B21-F7EF5B31C7F5}"/>
              </a:ext>
            </a:extLst>
          </p:cNvPr>
          <p:cNvSpPr txBox="1">
            <a:spLocks/>
          </p:cNvSpPr>
          <p:nvPr/>
        </p:nvSpPr>
        <p:spPr>
          <a:xfrm>
            <a:off x="2654966" y="1043030"/>
            <a:ext cx="6621780" cy="14086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dirty="0">
                <a:solidFill>
                  <a:srgbClr val="D8DB73"/>
                </a:solidFill>
                <a:latin typeface="Century Gothic" panose="020B0502020202020204" pitchFamily="34" charset="0"/>
              </a:rPr>
              <a:t>Le traitement est-il appliqué en curatif ou en préventif ?</a:t>
            </a:r>
            <a:br>
              <a:rPr lang="fr-FR" sz="2800" dirty="0">
                <a:solidFill>
                  <a:srgbClr val="D8DB73"/>
                </a:solidFill>
                <a:latin typeface="Century Gothic" panose="020B0502020202020204" pitchFamily="34" charset="0"/>
              </a:rPr>
            </a:br>
            <a:endParaRPr lang="fr-FR" sz="2800" dirty="0">
              <a:solidFill>
                <a:srgbClr val="D8DB73"/>
              </a:solidFill>
              <a:latin typeface="Century Gothic" panose="020B0502020202020204" pitchFamily="34" charset="0"/>
            </a:endParaRPr>
          </a:p>
        </p:txBody>
      </p:sp>
      <p:graphicFrame>
        <p:nvGraphicFramePr>
          <p:cNvPr id="9" name="Graphique 8">
            <a:extLst>
              <a:ext uri="{FF2B5EF4-FFF2-40B4-BE49-F238E27FC236}">
                <a16:creationId xmlns:a16="http://schemas.microsoft.com/office/drawing/2014/main" id="{664B2401-F6CB-416B-876B-C64B44F12872}"/>
              </a:ext>
            </a:extLst>
          </p:cNvPr>
          <p:cNvGraphicFramePr>
            <a:graphicFrameLocks/>
          </p:cNvGraphicFramePr>
          <p:nvPr>
            <p:extLst>
              <p:ext uri="{D42A27DB-BD31-4B8C-83A1-F6EECF244321}">
                <p14:modId xmlns:p14="http://schemas.microsoft.com/office/powerpoint/2010/main" val="3057568471"/>
              </p:ext>
            </p:extLst>
          </p:nvPr>
        </p:nvGraphicFramePr>
        <p:xfrm>
          <a:off x="6052072" y="1467905"/>
          <a:ext cx="6890537" cy="4038599"/>
        </p:xfrm>
        <a:graphic>
          <a:graphicData uri="http://schemas.openxmlformats.org/drawingml/2006/chart">
            <c:chart xmlns:c="http://schemas.openxmlformats.org/drawingml/2006/chart" xmlns:r="http://schemas.openxmlformats.org/officeDocument/2006/relationships" r:id="rId5"/>
          </a:graphicData>
        </a:graphic>
      </p:graphicFrame>
      <p:sp>
        <p:nvSpPr>
          <p:cNvPr id="13" name="ZoneTexte 12">
            <a:extLst>
              <a:ext uri="{FF2B5EF4-FFF2-40B4-BE49-F238E27FC236}">
                <a16:creationId xmlns:a16="http://schemas.microsoft.com/office/drawing/2014/main" id="{086C575A-29A8-4BD7-8FF1-971BD3A35E66}"/>
              </a:ext>
            </a:extLst>
          </p:cNvPr>
          <p:cNvSpPr txBox="1"/>
          <p:nvPr/>
        </p:nvSpPr>
        <p:spPr>
          <a:xfrm>
            <a:off x="2121296" y="2072984"/>
            <a:ext cx="5060347" cy="2308324"/>
          </a:xfrm>
          <a:prstGeom prst="rect">
            <a:avLst/>
          </a:prstGeom>
          <a:noFill/>
        </p:spPr>
        <p:txBody>
          <a:bodyPr wrap="square" rtlCol="0">
            <a:spAutoFit/>
          </a:bodyPr>
          <a:lstStyle/>
          <a:p>
            <a:endParaRPr lang="fr-FR" sz="4800" dirty="0"/>
          </a:p>
          <a:p>
            <a:pPr marL="571500" indent="-571500">
              <a:buFont typeface="Arial" panose="020B0604020202020204" pitchFamily="34" charset="0"/>
              <a:buChar char="•"/>
            </a:pPr>
            <a:r>
              <a:rPr lang="fr-FR" sz="2400" dirty="0">
                <a:latin typeface="Century Gothic" panose="020B0502020202020204" pitchFamily="34" charset="0"/>
                <a:cs typeface="Arial" panose="020B0604020202020204" pitchFamily="34" charset="0"/>
              </a:rPr>
              <a:t>CURATIF dans 75 % des situations </a:t>
            </a:r>
          </a:p>
          <a:p>
            <a:pPr marL="571500" indent="-571500">
              <a:buFont typeface="Arial" panose="020B0604020202020204" pitchFamily="34" charset="0"/>
              <a:buChar char="•"/>
            </a:pPr>
            <a:r>
              <a:rPr lang="fr-FR" sz="2400" dirty="0">
                <a:latin typeface="Century Gothic" panose="020B0502020202020204" pitchFamily="34" charset="0"/>
                <a:cs typeface="Arial" panose="020B0604020202020204" pitchFamily="34" charset="0"/>
              </a:rPr>
              <a:t>PREVENTIF, protocole laissé en « si besoin »</a:t>
            </a:r>
          </a:p>
        </p:txBody>
      </p:sp>
      <p:grpSp>
        <p:nvGrpSpPr>
          <p:cNvPr id="14" name="Groupe 13">
            <a:extLst>
              <a:ext uri="{FF2B5EF4-FFF2-40B4-BE49-F238E27FC236}">
                <a16:creationId xmlns:a16="http://schemas.microsoft.com/office/drawing/2014/main" id="{65FBA4FC-83C1-4A8B-A212-D47B26B19F8C}"/>
              </a:ext>
            </a:extLst>
          </p:cNvPr>
          <p:cNvGrpSpPr/>
          <p:nvPr/>
        </p:nvGrpSpPr>
        <p:grpSpPr>
          <a:xfrm>
            <a:off x="168815" y="64539"/>
            <a:ext cx="1692619" cy="1828808"/>
            <a:chOff x="-110894" y="212960"/>
            <a:chExt cx="2374257" cy="2374257"/>
          </a:xfrm>
        </p:grpSpPr>
        <p:sp>
          <p:nvSpPr>
            <p:cNvPr id="15" name="Ellipse 14">
              <a:extLst>
                <a:ext uri="{FF2B5EF4-FFF2-40B4-BE49-F238E27FC236}">
                  <a16:creationId xmlns:a16="http://schemas.microsoft.com/office/drawing/2014/main" id="{E148E879-A3F8-44FB-92D1-34E2E7F1012A}"/>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F7377813-C834-4F16-85ED-5AA5AEB15EBB}"/>
                </a:ext>
              </a:extLst>
            </p:cNvPr>
            <p:cNvPicPr>
              <a:picLocks noChangeAspect="1"/>
            </p:cNvPicPr>
            <p:nvPr/>
          </p:nvPicPr>
          <p:blipFill>
            <a:blip r:embed="rId6"/>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3781654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12900"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2865120" y="700045"/>
            <a:ext cx="7330440" cy="584775"/>
          </a:xfrm>
          <a:prstGeom prst="rect">
            <a:avLst/>
          </a:prstGeom>
        </p:spPr>
        <p:txBody>
          <a:bodyPr wrap="square">
            <a:spAutoFit/>
          </a:bodyPr>
          <a:lstStyle/>
          <a:p>
            <a:r>
              <a:rPr lang="fr-FR" sz="3200" b="1" dirty="0">
                <a:solidFill>
                  <a:srgbClr val="00A199"/>
                </a:solidFill>
                <a:latin typeface="Century Gothic" panose="020B0502020202020204" pitchFamily="34" charset="0"/>
              </a:rPr>
              <a:t>RESULTATS </a:t>
            </a:r>
          </a:p>
        </p:txBody>
      </p:sp>
      <p:sp>
        <p:nvSpPr>
          <p:cNvPr id="7" name="Titre 1">
            <a:extLst>
              <a:ext uri="{FF2B5EF4-FFF2-40B4-BE49-F238E27FC236}">
                <a16:creationId xmlns:a16="http://schemas.microsoft.com/office/drawing/2014/main" id="{431D3D90-E9AF-471C-8B21-F7EF5B31C7F5}"/>
              </a:ext>
            </a:extLst>
          </p:cNvPr>
          <p:cNvSpPr txBox="1">
            <a:spLocks/>
          </p:cNvSpPr>
          <p:nvPr/>
        </p:nvSpPr>
        <p:spPr>
          <a:xfrm>
            <a:off x="2865120" y="1326585"/>
            <a:ext cx="6621780" cy="762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dirty="0">
                <a:solidFill>
                  <a:srgbClr val="D8DB73"/>
                </a:solidFill>
                <a:latin typeface="Century Gothic" panose="020B0502020202020204" pitchFamily="34" charset="0"/>
              </a:rPr>
              <a:t>Durées retrouvées des traitements</a:t>
            </a:r>
          </a:p>
        </p:txBody>
      </p:sp>
      <p:sp>
        <p:nvSpPr>
          <p:cNvPr id="9" name="Ellipse 8">
            <a:extLst>
              <a:ext uri="{FF2B5EF4-FFF2-40B4-BE49-F238E27FC236}">
                <a16:creationId xmlns:a16="http://schemas.microsoft.com/office/drawing/2014/main" id="{2F741A60-A5E6-42A8-BEB2-08C09FF65B9C}"/>
              </a:ext>
            </a:extLst>
          </p:cNvPr>
          <p:cNvSpPr/>
          <p:nvPr/>
        </p:nvSpPr>
        <p:spPr>
          <a:xfrm>
            <a:off x="3009079" y="2395159"/>
            <a:ext cx="2374257" cy="237425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latin typeface="Century Gothic" panose="020B0502020202020204" pitchFamily="34" charset="0"/>
              </a:rPr>
              <a:t>7 jours</a:t>
            </a:r>
          </a:p>
        </p:txBody>
      </p:sp>
      <p:sp>
        <p:nvSpPr>
          <p:cNvPr id="13" name="Ellipse 12">
            <a:extLst>
              <a:ext uri="{FF2B5EF4-FFF2-40B4-BE49-F238E27FC236}">
                <a16:creationId xmlns:a16="http://schemas.microsoft.com/office/drawing/2014/main" id="{54241B22-B7B3-471A-8472-10033832A13A}"/>
              </a:ext>
            </a:extLst>
          </p:cNvPr>
          <p:cNvSpPr/>
          <p:nvPr/>
        </p:nvSpPr>
        <p:spPr>
          <a:xfrm>
            <a:off x="6106055" y="2336027"/>
            <a:ext cx="2568688" cy="2433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latin typeface="Century Gothic" panose="020B0502020202020204" pitchFamily="34" charset="0"/>
              </a:rPr>
              <a:t>14 jours</a:t>
            </a:r>
          </a:p>
        </p:txBody>
      </p:sp>
      <p:sp>
        <p:nvSpPr>
          <p:cNvPr id="14" name="Ellipse 13">
            <a:extLst>
              <a:ext uri="{FF2B5EF4-FFF2-40B4-BE49-F238E27FC236}">
                <a16:creationId xmlns:a16="http://schemas.microsoft.com/office/drawing/2014/main" id="{4F442FAB-5B7D-4F1E-AA27-593D9EBD54DC}"/>
              </a:ext>
            </a:extLst>
          </p:cNvPr>
          <p:cNvSpPr/>
          <p:nvPr/>
        </p:nvSpPr>
        <p:spPr>
          <a:xfrm>
            <a:off x="9486900" y="2336027"/>
            <a:ext cx="2445479" cy="243338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latin typeface="Century Gothic" panose="020B0502020202020204" pitchFamily="34" charset="0"/>
              </a:rPr>
              <a:t>21 jours</a:t>
            </a:r>
          </a:p>
        </p:txBody>
      </p:sp>
      <p:pic>
        <p:nvPicPr>
          <p:cNvPr id="15" name="Image 14">
            <a:extLst>
              <a:ext uri="{FF2B5EF4-FFF2-40B4-BE49-F238E27FC236}">
                <a16:creationId xmlns:a16="http://schemas.microsoft.com/office/drawing/2014/main" id="{A38C9006-512E-4A1B-9454-FA1FC513E62F}"/>
              </a:ext>
            </a:extLst>
          </p:cNvPr>
          <p:cNvPicPr>
            <a:picLocks noChangeAspect="1"/>
          </p:cNvPicPr>
          <p:nvPr/>
        </p:nvPicPr>
        <p:blipFill>
          <a:blip r:embed="rId5"/>
          <a:stretch>
            <a:fillRect/>
          </a:stretch>
        </p:blipFill>
        <p:spPr>
          <a:xfrm>
            <a:off x="3530921" y="4936477"/>
            <a:ext cx="7429501" cy="1748118"/>
          </a:xfrm>
          <a:prstGeom prst="rect">
            <a:avLst/>
          </a:prstGeom>
        </p:spPr>
      </p:pic>
      <p:grpSp>
        <p:nvGrpSpPr>
          <p:cNvPr id="16" name="Groupe 15">
            <a:extLst>
              <a:ext uri="{FF2B5EF4-FFF2-40B4-BE49-F238E27FC236}">
                <a16:creationId xmlns:a16="http://schemas.microsoft.com/office/drawing/2014/main" id="{3813EF42-9AD9-4504-89E8-D4EEBAE1800E}"/>
              </a:ext>
            </a:extLst>
          </p:cNvPr>
          <p:cNvGrpSpPr/>
          <p:nvPr/>
        </p:nvGrpSpPr>
        <p:grpSpPr>
          <a:xfrm>
            <a:off x="168815" y="64539"/>
            <a:ext cx="1692619" cy="1828808"/>
            <a:chOff x="-110894" y="212960"/>
            <a:chExt cx="2374257" cy="2374257"/>
          </a:xfrm>
        </p:grpSpPr>
        <p:sp>
          <p:nvSpPr>
            <p:cNvPr id="17" name="Ellipse 16">
              <a:extLst>
                <a:ext uri="{FF2B5EF4-FFF2-40B4-BE49-F238E27FC236}">
                  <a16:creationId xmlns:a16="http://schemas.microsoft.com/office/drawing/2014/main" id="{439A5E18-AAD4-421C-A183-D873FB8924EA}"/>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E71FAC92-12B9-4F2B-8D05-298FED2A4D23}"/>
                </a:ext>
              </a:extLst>
            </p:cNvPr>
            <p:cNvPicPr>
              <a:picLocks noChangeAspect="1"/>
            </p:cNvPicPr>
            <p:nvPr/>
          </p:nvPicPr>
          <p:blipFill>
            <a:blip r:embed="rId6"/>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2814409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12900"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2865120" y="1400089"/>
            <a:ext cx="7330440" cy="584775"/>
          </a:xfrm>
          <a:prstGeom prst="rect">
            <a:avLst/>
          </a:prstGeom>
        </p:spPr>
        <p:txBody>
          <a:bodyPr wrap="square">
            <a:spAutoFit/>
          </a:bodyPr>
          <a:lstStyle/>
          <a:p>
            <a:r>
              <a:rPr lang="fr-FR" sz="3200" b="1" dirty="0">
                <a:solidFill>
                  <a:srgbClr val="00A199"/>
                </a:solidFill>
                <a:latin typeface="Century Gothic" panose="020B0502020202020204" pitchFamily="34" charset="0"/>
              </a:rPr>
              <a:t>RESULTATS</a:t>
            </a:r>
          </a:p>
        </p:txBody>
      </p:sp>
      <p:sp>
        <p:nvSpPr>
          <p:cNvPr id="9" name="object 4">
            <a:extLst>
              <a:ext uri="{FF2B5EF4-FFF2-40B4-BE49-F238E27FC236}">
                <a16:creationId xmlns:a16="http://schemas.microsoft.com/office/drawing/2014/main" id="{84F934C8-5326-4913-A72B-507E38F323C1}"/>
              </a:ext>
            </a:extLst>
          </p:cNvPr>
          <p:cNvSpPr txBox="1">
            <a:spLocks/>
          </p:cNvSpPr>
          <p:nvPr/>
        </p:nvSpPr>
        <p:spPr>
          <a:xfrm>
            <a:off x="1956388" y="3585896"/>
            <a:ext cx="9690758" cy="1785617"/>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fr-FR" sz="4800" dirty="0">
                <a:latin typeface="Lucida Sans Unicode"/>
                <a:cs typeface="Lucida Sans Unicode"/>
              </a:rPr>
            </a:br>
            <a:r>
              <a:rPr lang="fr-FR" sz="4000" dirty="0">
                <a:latin typeface="Century Gothic" panose="020B0502020202020204" pitchFamily="34" charset="0"/>
                <a:cs typeface="Arial" panose="020B0604020202020204" pitchFamily="34" charset="0"/>
              </a:rPr>
              <a:t>Des actes sont planifiés dans les dossiers de soins</a:t>
            </a:r>
            <a:endParaRPr lang="fr-FR" sz="4800" dirty="0">
              <a:latin typeface="Century Gothic" panose="020B0502020202020204" pitchFamily="34" charset="0"/>
              <a:cs typeface="Arial" panose="020B0604020202020204" pitchFamily="34" charset="0"/>
            </a:endParaRPr>
          </a:p>
        </p:txBody>
      </p:sp>
      <p:sp>
        <p:nvSpPr>
          <p:cNvPr id="13" name="Ellipse 12">
            <a:extLst>
              <a:ext uri="{FF2B5EF4-FFF2-40B4-BE49-F238E27FC236}">
                <a16:creationId xmlns:a16="http://schemas.microsoft.com/office/drawing/2014/main" id="{7050CDD1-1072-4788-A296-320C585008C4}"/>
              </a:ext>
            </a:extLst>
          </p:cNvPr>
          <p:cNvSpPr/>
          <p:nvPr/>
        </p:nvSpPr>
        <p:spPr>
          <a:xfrm>
            <a:off x="8346635" y="200648"/>
            <a:ext cx="2997013" cy="2983656"/>
          </a:xfrm>
          <a:prstGeom prst="ellipse">
            <a:avLst/>
          </a:prstGeom>
          <a:solidFill>
            <a:srgbClr val="00A199"/>
          </a:solidFill>
          <a:ln>
            <a:solidFill>
              <a:srgbClr val="00A199"/>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5400" b="1" dirty="0">
                <a:solidFill>
                  <a:srgbClr val="D8DB73"/>
                </a:solidFill>
                <a:latin typeface="Century Gothic" panose="020B0502020202020204" pitchFamily="34" charset="0"/>
              </a:rPr>
              <a:t>100 %</a:t>
            </a:r>
          </a:p>
        </p:txBody>
      </p:sp>
      <p:pic>
        <p:nvPicPr>
          <p:cNvPr id="14" name="Image 13">
            <a:extLst>
              <a:ext uri="{FF2B5EF4-FFF2-40B4-BE49-F238E27FC236}">
                <a16:creationId xmlns:a16="http://schemas.microsoft.com/office/drawing/2014/main" id="{58223489-088F-4196-B709-53F521DD02F3}"/>
              </a:ext>
            </a:extLst>
          </p:cNvPr>
          <p:cNvPicPr>
            <a:picLocks noChangeAspect="1"/>
          </p:cNvPicPr>
          <p:nvPr/>
        </p:nvPicPr>
        <p:blipFill rotWithShape="1">
          <a:blip r:embed="rId5"/>
          <a:srcRect b="2829"/>
          <a:stretch/>
        </p:blipFill>
        <p:spPr>
          <a:xfrm>
            <a:off x="5424256" y="727269"/>
            <a:ext cx="2061759" cy="1888480"/>
          </a:xfrm>
          <a:prstGeom prst="rect">
            <a:avLst/>
          </a:prstGeom>
        </p:spPr>
      </p:pic>
      <p:grpSp>
        <p:nvGrpSpPr>
          <p:cNvPr id="15" name="Groupe 14">
            <a:extLst>
              <a:ext uri="{FF2B5EF4-FFF2-40B4-BE49-F238E27FC236}">
                <a16:creationId xmlns:a16="http://schemas.microsoft.com/office/drawing/2014/main" id="{8A4BB194-40FD-4DD7-A997-D017066ACF69}"/>
              </a:ext>
            </a:extLst>
          </p:cNvPr>
          <p:cNvGrpSpPr/>
          <p:nvPr/>
        </p:nvGrpSpPr>
        <p:grpSpPr>
          <a:xfrm>
            <a:off x="168815" y="64539"/>
            <a:ext cx="1692619" cy="1828808"/>
            <a:chOff x="-110894" y="212960"/>
            <a:chExt cx="2374257" cy="2374257"/>
          </a:xfrm>
        </p:grpSpPr>
        <p:sp>
          <p:nvSpPr>
            <p:cNvPr id="16" name="Ellipse 15">
              <a:extLst>
                <a:ext uri="{FF2B5EF4-FFF2-40B4-BE49-F238E27FC236}">
                  <a16:creationId xmlns:a16="http://schemas.microsoft.com/office/drawing/2014/main" id="{8C6C3934-392F-46ED-84C1-C26719283BD4}"/>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A205520C-A2BE-432C-992D-6806F9AEF364}"/>
                </a:ext>
              </a:extLst>
            </p:cNvPr>
            <p:cNvPicPr>
              <a:picLocks noChangeAspect="1"/>
            </p:cNvPicPr>
            <p:nvPr/>
          </p:nvPicPr>
          <p:blipFill>
            <a:blip r:embed="rId6"/>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3777727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12900"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2865120" y="1400089"/>
            <a:ext cx="7330440" cy="584775"/>
          </a:xfrm>
          <a:prstGeom prst="rect">
            <a:avLst/>
          </a:prstGeom>
        </p:spPr>
        <p:txBody>
          <a:bodyPr wrap="square">
            <a:spAutoFit/>
          </a:bodyPr>
          <a:lstStyle/>
          <a:p>
            <a:r>
              <a:rPr lang="fr-FR" sz="3200" b="1" dirty="0">
                <a:solidFill>
                  <a:srgbClr val="00A199"/>
                </a:solidFill>
                <a:latin typeface="Century Gothic" panose="020B0502020202020204" pitchFamily="34" charset="0"/>
              </a:rPr>
              <a:t>RESULTATS</a:t>
            </a:r>
          </a:p>
        </p:txBody>
      </p:sp>
      <p:pic>
        <p:nvPicPr>
          <p:cNvPr id="9" name="Image 8">
            <a:extLst>
              <a:ext uri="{FF2B5EF4-FFF2-40B4-BE49-F238E27FC236}">
                <a16:creationId xmlns:a16="http://schemas.microsoft.com/office/drawing/2014/main" id="{00B4E22C-C74B-48C9-95C4-591B3A0FFE23}"/>
              </a:ext>
            </a:extLst>
          </p:cNvPr>
          <p:cNvPicPr>
            <a:picLocks noChangeAspect="1"/>
          </p:cNvPicPr>
          <p:nvPr/>
        </p:nvPicPr>
        <p:blipFill rotWithShape="1">
          <a:blip r:embed="rId5"/>
          <a:srcRect b="2829"/>
          <a:stretch/>
        </p:blipFill>
        <p:spPr>
          <a:xfrm>
            <a:off x="5424256" y="727269"/>
            <a:ext cx="2061759" cy="1888480"/>
          </a:xfrm>
          <a:prstGeom prst="rect">
            <a:avLst/>
          </a:prstGeom>
        </p:spPr>
      </p:pic>
      <p:sp>
        <p:nvSpPr>
          <p:cNvPr id="13" name="object 4">
            <a:extLst>
              <a:ext uri="{FF2B5EF4-FFF2-40B4-BE49-F238E27FC236}">
                <a16:creationId xmlns:a16="http://schemas.microsoft.com/office/drawing/2014/main" id="{1D9AEC55-BC0F-49E9-9785-C97FC6CB0CDF}"/>
              </a:ext>
            </a:extLst>
          </p:cNvPr>
          <p:cNvSpPr txBox="1">
            <a:spLocks/>
          </p:cNvSpPr>
          <p:nvPr/>
        </p:nvSpPr>
        <p:spPr>
          <a:xfrm>
            <a:off x="2365650" y="3349443"/>
            <a:ext cx="8329379" cy="2007216"/>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800" dirty="0">
                <a:latin typeface="Century Gothic" panose="020B0502020202020204" pitchFamily="34" charset="0"/>
                <a:cs typeface="Arial" panose="020B0604020202020204" pitchFamily="34" charset="0"/>
              </a:rPr>
              <a:t>Dans 10 /12 dossiers, on retrouve des transmissions soignantes</a:t>
            </a:r>
          </a:p>
        </p:txBody>
      </p:sp>
      <p:grpSp>
        <p:nvGrpSpPr>
          <p:cNvPr id="14" name="Groupe 13">
            <a:extLst>
              <a:ext uri="{FF2B5EF4-FFF2-40B4-BE49-F238E27FC236}">
                <a16:creationId xmlns:a16="http://schemas.microsoft.com/office/drawing/2014/main" id="{B83D0093-9F0A-4349-BD38-04D487211C5B}"/>
              </a:ext>
            </a:extLst>
          </p:cNvPr>
          <p:cNvGrpSpPr/>
          <p:nvPr/>
        </p:nvGrpSpPr>
        <p:grpSpPr>
          <a:xfrm>
            <a:off x="168815" y="64539"/>
            <a:ext cx="1692619" cy="1828808"/>
            <a:chOff x="-110894" y="212960"/>
            <a:chExt cx="2374257" cy="2374257"/>
          </a:xfrm>
        </p:grpSpPr>
        <p:sp>
          <p:nvSpPr>
            <p:cNvPr id="15" name="Ellipse 14">
              <a:extLst>
                <a:ext uri="{FF2B5EF4-FFF2-40B4-BE49-F238E27FC236}">
                  <a16:creationId xmlns:a16="http://schemas.microsoft.com/office/drawing/2014/main" id="{D4D12652-7E57-40AF-8052-2264821CE3BB}"/>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A2CF39A2-60A7-449C-A039-8A57F4CB69C1}"/>
                </a:ext>
              </a:extLst>
            </p:cNvPr>
            <p:cNvPicPr>
              <a:picLocks noChangeAspect="1"/>
            </p:cNvPicPr>
            <p:nvPr/>
          </p:nvPicPr>
          <p:blipFill>
            <a:blip r:embed="rId6"/>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223308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12900"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2865120" y="412083"/>
            <a:ext cx="7330440" cy="584775"/>
          </a:xfrm>
          <a:prstGeom prst="rect">
            <a:avLst/>
          </a:prstGeom>
        </p:spPr>
        <p:txBody>
          <a:bodyPr wrap="square">
            <a:spAutoFit/>
          </a:bodyPr>
          <a:lstStyle/>
          <a:p>
            <a:r>
              <a:rPr lang="fr-FR" sz="3200" b="1" dirty="0">
                <a:solidFill>
                  <a:srgbClr val="00A199"/>
                </a:solidFill>
                <a:latin typeface="Century Gothic" panose="020B0502020202020204" pitchFamily="34" charset="0"/>
              </a:rPr>
              <a:t>RESULTATS </a:t>
            </a:r>
          </a:p>
        </p:txBody>
      </p:sp>
      <p:sp>
        <p:nvSpPr>
          <p:cNvPr id="7" name="Titre 1">
            <a:extLst>
              <a:ext uri="{FF2B5EF4-FFF2-40B4-BE49-F238E27FC236}">
                <a16:creationId xmlns:a16="http://schemas.microsoft.com/office/drawing/2014/main" id="{431D3D90-E9AF-471C-8B21-F7EF5B31C7F5}"/>
              </a:ext>
            </a:extLst>
          </p:cNvPr>
          <p:cNvSpPr txBox="1">
            <a:spLocks/>
          </p:cNvSpPr>
          <p:nvPr/>
        </p:nvSpPr>
        <p:spPr>
          <a:xfrm>
            <a:off x="6644806" y="391076"/>
            <a:ext cx="6621780" cy="10340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3200" b="1" dirty="0">
                <a:solidFill>
                  <a:srgbClr val="D8DB73"/>
                </a:solidFill>
                <a:latin typeface="Century Gothic" panose="020B0502020202020204" pitchFamily="34" charset="0"/>
              </a:rPr>
              <a:t>Efficacité : </a:t>
            </a:r>
          </a:p>
          <a:p>
            <a:pPr algn="l"/>
            <a:r>
              <a:rPr lang="fr-FR" sz="3200" b="1" dirty="0">
                <a:solidFill>
                  <a:srgbClr val="D8DB73"/>
                </a:solidFill>
                <a:latin typeface="Century Gothic" panose="020B0502020202020204" pitchFamily="34" charset="0"/>
              </a:rPr>
              <a:t>dossiers vs professionnels</a:t>
            </a:r>
            <a:br>
              <a:rPr lang="fr-FR" sz="2800" dirty="0">
                <a:solidFill>
                  <a:srgbClr val="D8DB73"/>
                </a:solidFill>
                <a:latin typeface="Century Gothic" panose="020B0502020202020204" pitchFamily="34" charset="0"/>
              </a:rPr>
            </a:br>
            <a:endParaRPr lang="fr-FR" sz="2800" dirty="0">
              <a:solidFill>
                <a:srgbClr val="D8DB73"/>
              </a:solidFill>
              <a:latin typeface="Century Gothic" panose="020B0502020202020204" pitchFamily="34" charset="0"/>
            </a:endParaRPr>
          </a:p>
        </p:txBody>
      </p:sp>
      <p:graphicFrame>
        <p:nvGraphicFramePr>
          <p:cNvPr id="2" name="Tableau 1">
            <a:extLst>
              <a:ext uri="{FF2B5EF4-FFF2-40B4-BE49-F238E27FC236}">
                <a16:creationId xmlns:a16="http://schemas.microsoft.com/office/drawing/2014/main" id="{BCF4CD45-6E44-427E-BB8C-38F982A13BF3}"/>
              </a:ext>
            </a:extLst>
          </p:cNvPr>
          <p:cNvGraphicFramePr>
            <a:graphicFrameLocks noGrp="1"/>
          </p:cNvGraphicFramePr>
          <p:nvPr>
            <p:extLst>
              <p:ext uri="{D42A27DB-BD31-4B8C-83A1-F6EECF244321}">
                <p14:modId xmlns:p14="http://schemas.microsoft.com/office/powerpoint/2010/main" val="1932307000"/>
              </p:ext>
            </p:extLst>
          </p:nvPr>
        </p:nvGraphicFramePr>
        <p:xfrm>
          <a:off x="2244623" y="1348298"/>
          <a:ext cx="8800365" cy="5118626"/>
        </p:xfrm>
        <a:graphic>
          <a:graphicData uri="http://schemas.openxmlformats.org/drawingml/2006/table">
            <a:tbl>
              <a:tblPr firstRow="1" bandRow="1">
                <a:tableStyleId>{5C22544A-7EE6-4342-B048-85BDC9FD1C3A}</a:tableStyleId>
              </a:tblPr>
              <a:tblGrid>
                <a:gridCol w="2933455">
                  <a:extLst>
                    <a:ext uri="{9D8B030D-6E8A-4147-A177-3AD203B41FA5}">
                      <a16:colId xmlns:a16="http://schemas.microsoft.com/office/drawing/2014/main" val="383577360"/>
                    </a:ext>
                  </a:extLst>
                </a:gridCol>
                <a:gridCol w="2933455">
                  <a:extLst>
                    <a:ext uri="{9D8B030D-6E8A-4147-A177-3AD203B41FA5}">
                      <a16:colId xmlns:a16="http://schemas.microsoft.com/office/drawing/2014/main" val="3038383344"/>
                    </a:ext>
                  </a:extLst>
                </a:gridCol>
                <a:gridCol w="2933455">
                  <a:extLst>
                    <a:ext uri="{9D8B030D-6E8A-4147-A177-3AD203B41FA5}">
                      <a16:colId xmlns:a16="http://schemas.microsoft.com/office/drawing/2014/main" val="433825608"/>
                    </a:ext>
                  </a:extLst>
                </a:gridCol>
              </a:tblGrid>
              <a:tr h="1023184">
                <a:tc>
                  <a:txBody>
                    <a:bodyPr/>
                    <a:lstStyle/>
                    <a:p>
                      <a:r>
                        <a:rPr lang="fr-FR" sz="1600" dirty="0"/>
                        <a:t>ITEMS RETROUVÉS À L’ÉCRIT DANS LES DOSSIERS</a:t>
                      </a:r>
                    </a:p>
                  </a:txBody>
                  <a:tcPr/>
                </a:tc>
                <a:tc>
                  <a:txBody>
                    <a:bodyPr/>
                    <a:lstStyle/>
                    <a:p>
                      <a:pPr algn="ctr"/>
                      <a:r>
                        <a:rPr lang="fr-FR" sz="1600" dirty="0"/>
                        <a:t>AUDIT DE DOSSIERS</a:t>
                      </a:r>
                    </a:p>
                  </a:txBody>
                  <a:tcPr/>
                </a:tc>
                <a:tc>
                  <a:txBody>
                    <a:bodyPr/>
                    <a:lstStyle/>
                    <a:p>
                      <a:pPr algn="ctr"/>
                      <a:r>
                        <a:rPr lang="fr-FR" sz="1600" dirty="0"/>
                        <a:t>QUESTIONNAIRES  PROFESSIONNELS ADRESSES AUX AIDES SOIGNANTS ET IDE</a:t>
                      </a:r>
                    </a:p>
                  </a:txBody>
                  <a:tcPr/>
                </a:tc>
                <a:extLst>
                  <a:ext uri="{0D108BD9-81ED-4DB2-BD59-A6C34878D82A}">
                    <a16:rowId xmlns:a16="http://schemas.microsoft.com/office/drawing/2014/main" val="2908516381"/>
                  </a:ext>
                </a:extLst>
              </a:tr>
              <a:tr h="133800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000" b="1" dirty="0"/>
                        <a:t>Amélioration/guérison</a:t>
                      </a:r>
                    </a:p>
                  </a:txBody>
                  <a:tcPr/>
                </a:tc>
                <a:tc>
                  <a:txBody>
                    <a:bodyPr/>
                    <a:lstStyle/>
                    <a:p>
                      <a:pPr algn="ctr"/>
                      <a:r>
                        <a:rPr lang="fr-FR" sz="2000" b="1" dirty="0"/>
                        <a:t>6</a:t>
                      </a:r>
                    </a:p>
                  </a:txBody>
                  <a:tcPr/>
                </a:tc>
                <a:tc>
                  <a:txBody>
                    <a:bodyPr/>
                    <a:lstStyle/>
                    <a:p>
                      <a:r>
                        <a:rPr lang="fr-FR" sz="2000" b="1" dirty="0"/>
                        <a:t>5 concordants</a:t>
                      </a:r>
                    </a:p>
                    <a:p>
                      <a:r>
                        <a:rPr lang="fr-FR" sz="2000" b="1" dirty="0"/>
                        <a:t>1 non concordant </a:t>
                      </a:r>
                      <a:r>
                        <a:rPr lang="fr-FR" sz="2000" b="1" i="1" dirty="0"/>
                        <a:t>« la synergie ne fonctionne pas »</a:t>
                      </a:r>
                    </a:p>
                  </a:txBody>
                  <a:tcPr/>
                </a:tc>
                <a:extLst>
                  <a:ext uri="{0D108BD9-81ED-4DB2-BD59-A6C34878D82A}">
                    <a16:rowId xmlns:a16="http://schemas.microsoft.com/office/drawing/2014/main" val="2413296053"/>
                  </a:ext>
                </a:extLst>
              </a:tr>
              <a:tr h="393532">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000" b="1" dirty="0"/>
                        <a:t>Amélioration</a:t>
                      </a:r>
                    </a:p>
                  </a:txBody>
                  <a:tcPr/>
                </a:tc>
                <a:tc>
                  <a:txBody>
                    <a:bodyPr/>
                    <a:lstStyle/>
                    <a:p>
                      <a:pPr algn="ctr"/>
                      <a:r>
                        <a:rPr lang="fr-FR" sz="2000" b="1" dirty="0"/>
                        <a:t>2</a:t>
                      </a:r>
                    </a:p>
                  </a:txBody>
                  <a:tcPr/>
                </a:tc>
                <a:tc>
                  <a:txBody>
                    <a:bodyPr/>
                    <a:lstStyle/>
                    <a:p>
                      <a:r>
                        <a:rPr lang="fr-FR" sz="2000" b="1" dirty="0"/>
                        <a:t>2 concordants</a:t>
                      </a:r>
                    </a:p>
                  </a:txBody>
                  <a:tcPr/>
                </a:tc>
                <a:extLst>
                  <a:ext uri="{0D108BD9-81ED-4DB2-BD59-A6C34878D82A}">
                    <a16:rowId xmlns:a16="http://schemas.microsoft.com/office/drawing/2014/main" val="2638803956"/>
                  </a:ext>
                </a:extLst>
              </a:tr>
              <a:tr h="708358">
                <a:tc>
                  <a:txBody>
                    <a:bodyPr/>
                    <a:lstStyle/>
                    <a:p>
                      <a:r>
                        <a:rPr lang="fr-FR" sz="2000" b="1" dirty="0"/>
                        <a:t>Aucune amélioration</a:t>
                      </a:r>
                    </a:p>
                  </a:txBody>
                  <a:tcPr/>
                </a:tc>
                <a:tc>
                  <a:txBody>
                    <a:bodyPr/>
                    <a:lstStyle/>
                    <a:p>
                      <a:pPr algn="ctr"/>
                      <a:r>
                        <a:rPr lang="fr-FR" sz="2000" b="1" dirty="0"/>
                        <a:t>1</a:t>
                      </a:r>
                    </a:p>
                  </a:txBody>
                  <a:tcPr/>
                </a:tc>
                <a:tc>
                  <a:txBody>
                    <a:bodyPr/>
                    <a:lstStyle/>
                    <a:p>
                      <a:r>
                        <a:rPr lang="fr-FR" sz="2000" b="1" dirty="0"/>
                        <a:t>Mais guérison selon le professionnel</a:t>
                      </a:r>
                    </a:p>
                  </a:txBody>
                  <a:tcPr/>
                </a:tc>
                <a:extLst>
                  <a:ext uri="{0D108BD9-81ED-4DB2-BD59-A6C34878D82A}">
                    <a16:rowId xmlns:a16="http://schemas.microsoft.com/office/drawing/2014/main" val="471536929"/>
                  </a:ext>
                </a:extLst>
              </a:tr>
              <a:tr h="1652835">
                <a:tc>
                  <a:txBody>
                    <a:bodyPr/>
                    <a:lstStyle/>
                    <a:p>
                      <a:r>
                        <a:rPr lang="fr-FR" sz="2000" b="1" dirty="0"/>
                        <a:t>Sans réponse</a:t>
                      </a:r>
                    </a:p>
                  </a:txBody>
                  <a:tcPr/>
                </a:tc>
                <a:tc>
                  <a:txBody>
                    <a:bodyPr/>
                    <a:lstStyle/>
                    <a:p>
                      <a:pPr algn="ctr"/>
                      <a:r>
                        <a:rPr lang="fr-FR" sz="2000" b="1" dirty="0"/>
                        <a:t>3 </a:t>
                      </a:r>
                    </a:p>
                    <a:p>
                      <a:r>
                        <a:rPr lang="fr-FR" sz="2000" b="1" dirty="0"/>
                        <a:t>=&gt; pas d’évaluation retrouvée dans le dossier</a:t>
                      </a:r>
                    </a:p>
                  </a:txBody>
                  <a:tcPr/>
                </a:tc>
                <a:tc>
                  <a:txBody>
                    <a:bodyPr/>
                    <a:lstStyle/>
                    <a:p>
                      <a:r>
                        <a:rPr lang="fr-FR" sz="2000" b="1" dirty="0"/>
                        <a:t>Mais pour ces 3 dossiers, amélioration et/ou guérison exprimée oralement par les professionnels</a:t>
                      </a:r>
                    </a:p>
                  </a:txBody>
                  <a:tcPr/>
                </a:tc>
                <a:extLst>
                  <a:ext uri="{0D108BD9-81ED-4DB2-BD59-A6C34878D82A}">
                    <a16:rowId xmlns:a16="http://schemas.microsoft.com/office/drawing/2014/main" val="3064154375"/>
                  </a:ext>
                </a:extLst>
              </a:tr>
            </a:tbl>
          </a:graphicData>
        </a:graphic>
      </p:graphicFrame>
      <p:grpSp>
        <p:nvGrpSpPr>
          <p:cNvPr id="9" name="Groupe 8">
            <a:extLst>
              <a:ext uri="{FF2B5EF4-FFF2-40B4-BE49-F238E27FC236}">
                <a16:creationId xmlns:a16="http://schemas.microsoft.com/office/drawing/2014/main" id="{F40B1CC3-5F6F-4D44-881D-789C84B719C0}"/>
              </a:ext>
            </a:extLst>
          </p:cNvPr>
          <p:cNvGrpSpPr/>
          <p:nvPr/>
        </p:nvGrpSpPr>
        <p:grpSpPr>
          <a:xfrm>
            <a:off x="168815" y="64539"/>
            <a:ext cx="1692619" cy="1828808"/>
            <a:chOff x="-110894" y="212960"/>
            <a:chExt cx="2374257" cy="2374257"/>
          </a:xfrm>
        </p:grpSpPr>
        <p:sp>
          <p:nvSpPr>
            <p:cNvPr id="13" name="Ellipse 12">
              <a:extLst>
                <a:ext uri="{FF2B5EF4-FFF2-40B4-BE49-F238E27FC236}">
                  <a16:creationId xmlns:a16="http://schemas.microsoft.com/office/drawing/2014/main" id="{09ACC9BA-40F2-48AA-A45B-3CA59BC60097}"/>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C0E3CA64-602A-4505-A9F9-EC4905845B53}"/>
                </a:ext>
              </a:extLst>
            </p:cNvPr>
            <p:cNvPicPr>
              <a:picLocks noChangeAspect="1"/>
            </p:cNvPicPr>
            <p:nvPr/>
          </p:nvPicPr>
          <p:blipFill>
            <a:blip r:embed="rId5"/>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2886623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12900"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3009296" y="408189"/>
            <a:ext cx="7330440" cy="584775"/>
          </a:xfrm>
          <a:prstGeom prst="rect">
            <a:avLst/>
          </a:prstGeom>
        </p:spPr>
        <p:txBody>
          <a:bodyPr wrap="square">
            <a:spAutoFit/>
          </a:bodyPr>
          <a:lstStyle/>
          <a:p>
            <a:r>
              <a:rPr lang="fr-FR" sz="3200" b="1" dirty="0">
                <a:solidFill>
                  <a:srgbClr val="00A199"/>
                </a:solidFill>
                <a:latin typeface="Century Gothic" panose="020B0502020202020204" pitchFamily="34" charset="0"/>
              </a:rPr>
              <a:t>RESULTATS </a:t>
            </a:r>
          </a:p>
        </p:txBody>
      </p:sp>
      <p:sp>
        <p:nvSpPr>
          <p:cNvPr id="7" name="Titre 1">
            <a:extLst>
              <a:ext uri="{FF2B5EF4-FFF2-40B4-BE49-F238E27FC236}">
                <a16:creationId xmlns:a16="http://schemas.microsoft.com/office/drawing/2014/main" id="{431D3D90-E9AF-471C-8B21-F7EF5B31C7F5}"/>
              </a:ext>
            </a:extLst>
          </p:cNvPr>
          <p:cNvSpPr txBox="1">
            <a:spLocks/>
          </p:cNvSpPr>
          <p:nvPr/>
        </p:nvSpPr>
        <p:spPr>
          <a:xfrm>
            <a:off x="5570220" y="200256"/>
            <a:ext cx="6621780" cy="14317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solidFill>
                  <a:srgbClr val="D8DB73"/>
                </a:solidFill>
                <a:latin typeface="Century Gothic" panose="020B0502020202020204" pitchFamily="34" charset="0"/>
              </a:rPr>
              <a:t>Lorsque l’on interroge les professionnels sur leurs pratiques</a:t>
            </a:r>
            <a:br>
              <a:rPr lang="fr-FR" sz="2800" b="1" dirty="0">
                <a:solidFill>
                  <a:srgbClr val="D8DB73"/>
                </a:solidFill>
                <a:latin typeface="Century Gothic" panose="020B0502020202020204" pitchFamily="34" charset="0"/>
              </a:rPr>
            </a:br>
            <a:endParaRPr lang="fr-FR" sz="2800" b="1" dirty="0">
              <a:solidFill>
                <a:srgbClr val="D8DB73"/>
              </a:solidFill>
              <a:latin typeface="Century Gothic" panose="020B0502020202020204" pitchFamily="34" charset="0"/>
            </a:endParaRPr>
          </a:p>
        </p:txBody>
      </p:sp>
      <p:sp>
        <p:nvSpPr>
          <p:cNvPr id="9" name="ZoneTexte 8">
            <a:extLst>
              <a:ext uri="{FF2B5EF4-FFF2-40B4-BE49-F238E27FC236}">
                <a16:creationId xmlns:a16="http://schemas.microsoft.com/office/drawing/2014/main" id="{4728164B-36C5-479D-BCDE-D8E578F335A3}"/>
              </a:ext>
            </a:extLst>
          </p:cNvPr>
          <p:cNvSpPr txBox="1"/>
          <p:nvPr/>
        </p:nvSpPr>
        <p:spPr>
          <a:xfrm>
            <a:off x="2195218" y="1902066"/>
            <a:ext cx="10287643" cy="2800767"/>
          </a:xfrm>
          <a:prstGeom prst="rect">
            <a:avLst/>
          </a:prstGeom>
          <a:noFill/>
        </p:spPr>
        <p:txBody>
          <a:bodyPr wrap="square" rtlCol="0">
            <a:spAutoFit/>
          </a:bodyPr>
          <a:lstStyle/>
          <a:p>
            <a:pPr marL="685800" indent="-685800">
              <a:buFont typeface="Arial" panose="020B0604020202020204" pitchFamily="34" charset="0"/>
              <a:buChar char="•"/>
            </a:pPr>
            <a:r>
              <a:rPr lang="fr-FR" sz="3200" dirty="0">
                <a:latin typeface="Century Gothic" panose="020B0502020202020204" pitchFamily="34" charset="0"/>
                <a:cs typeface="Arial" panose="020B0604020202020204" pitchFamily="34" charset="0"/>
              </a:rPr>
              <a:t>Ils connaissent l’intérêt de l’utilisation</a:t>
            </a:r>
          </a:p>
          <a:p>
            <a:pPr marL="685800" indent="-685800">
              <a:buFont typeface="Arial" panose="020B0604020202020204" pitchFamily="34" charset="0"/>
              <a:buChar char="•"/>
            </a:pPr>
            <a:r>
              <a:rPr lang="fr-FR" sz="3200" dirty="0">
                <a:latin typeface="Century Gothic" panose="020B0502020202020204" pitchFamily="34" charset="0"/>
                <a:cs typeface="Arial" panose="020B0604020202020204" pitchFamily="34" charset="0"/>
              </a:rPr>
              <a:t>Ils sont convaincus de l’efficacité</a:t>
            </a:r>
          </a:p>
          <a:p>
            <a:pPr marL="685800" indent="-685800">
              <a:buFont typeface="Arial" panose="020B0604020202020204" pitchFamily="34" charset="0"/>
              <a:buChar char="•"/>
            </a:pPr>
            <a:r>
              <a:rPr lang="fr-FR" sz="3200" dirty="0">
                <a:latin typeface="Century Gothic" panose="020B0502020202020204" pitchFamily="34" charset="0"/>
                <a:cs typeface="Arial" panose="020B0604020202020204" pitchFamily="34" charset="0"/>
              </a:rPr>
              <a:t>Ils l’appliquent au moins 14 jours, matin et soir ou une fois par jour en préventif</a:t>
            </a:r>
          </a:p>
          <a:p>
            <a:endParaRPr lang="fr-FR" sz="4800" dirty="0"/>
          </a:p>
        </p:txBody>
      </p:sp>
      <p:sp>
        <p:nvSpPr>
          <p:cNvPr id="13" name="ZoneTexte 12">
            <a:extLst>
              <a:ext uri="{FF2B5EF4-FFF2-40B4-BE49-F238E27FC236}">
                <a16:creationId xmlns:a16="http://schemas.microsoft.com/office/drawing/2014/main" id="{AAD7A90D-7BAD-408E-9B14-7B4ECF4F6396}"/>
              </a:ext>
            </a:extLst>
          </p:cNvPr>
          <p:cNvSpPr txBox="1"/>
          <p:nvPr/>
        </p:nvSpPr>
        <p:spPr>
          <a:xfrm>
            <a:off x="2351227" y="4823035"/>
            <a:ext cx="8704116" cy="1569660"/>
          </a:xfrm>
          <a:prstGeom prst="rect">
            <a:avLst/>
          </a:prstGeom>
          <a:solidFill>
            <a:srgbClr val="00A199"/>
          </a:solidFill>
        </p:spPr>
        <p:txBody>
          <a:bodyPr wrap="square" rtlCol="0">
            <a:spAutoFit/>
          </a:bodyPr>
          <a:lstStyle/>
          <a:p>
            <a:r>
              <a:rPr lang="fr-FR" sz="3200" b="1" dirty="0">
                <a:solidFill>
                  <a:schemeClr val="accent4"/>
                </a:solidFill>
                <a:latin typeface="Arial" panose="020B0604020202020204" pitchFamily="34" charset="0"/>
                <a:cs typeface="Arial" panose="020B0604020202020204" pitchFamily="34" charset="0"/>
              </a:rPr>
              <a:t>Dans 11 cas/12 on peut parler d’efficacité </a:t>
            </a:r>
          </a:p>
          <a:p>
            <a:r>
              <a:rPr lang="fr-FR" sz="3200" b="1" dirty="0">
                <a:solidFill>
                  <a:schemeClr val="accent4"/>
                </a:solidFill>
                <a:latin typeface="Arial" panose="020B0604020202020204" pitchFamily="34" charset="0"/>
                <a:cs typeface="Arial" panose="020B0604020202020204" pitchFamily="34" charset="0"/>
              </a:rPr>
              <a:t>	=&gt; soit retrouvée dans le dossier</a:t>
            </a:r>
          </a:p>
          <a:p>
            <a:r>
              <a:rPr lang="fr-FR" sz="3200" b="1" dirty="0">
                <a:solidFill>
                  <a:schemeClr val="accent4"/>
                </a:solidFill>
                <a:latin typeface="Arial" panose="020B0604020202020204" pitchFamily="34" charset="0"/>
                <a:cs typeface="Arial" panose="020B0604020202020204" pitchFamily="34" charset="0"/>
              </a:rPr>
              <a:t>	=&gt; soit exprimée par le soignant</a:t>
            </a:r>
            <a:endParaRPr lang="fr-FR" sz="2800" b="1" dirty="0">
              <a:solidFill>
                <a:schemeClr val="accent4"/>
              </a:solidFill>
            </a:endParaRPr>
          </a:p>
        </p:txBody>
      </p:sp>
      <p:grpSp>
        <p:nvGrpSpPr>
          <p:cNvPr id="14" name="Groupe 13">
            <a:extLst>
              <a:ext uri="{FF2B5EF4-FFF2-40B4-BE49-F238E27FC236}">
                <a16:creationId xmlns:a16="http://schemas.microsoft.com/office/drawing/2014/main" id="{328FBB55-0275-4675-AD2A-14EB62A55DBD}"/>
              </a:ext>
            </a:extLst>
          </p:cNvPr>
          <p:cNvGrpSpPr/>
          <p:nvPr/>
        </p:nvGrpSpPr>
        <p:grpSpPr>
          <a:xfrm>
            <a:off x="168815" y="64539"/>
            <a:ext cx="1692619" cy="1828808"/>
            <a:chOff x="-110894" y="212960"/>
            <a:chExt cx="2374257" cy="2374257"/>
          </a:xfrm>
        </p:grpSpPr>
        <p:sp>
          <p:nvSpPr>
            <p:cNvPr id="15" name="Ellipse 14">
              <a:extLst>
                <a:ext uri="{FF2B5EF4-FFF2-40B4-BE49-F238E27FC236}">
                  <a16:creationId xmlns:a16="http://schemas.microsoft.com/office/drawing/2014/main" id="{3F2A0AD3-6B03-4C59-964A-3DE8B984752D}"/>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6C37526E-F661-4CDD-8496-EF7B0CA11F8D}"/>
                </a:ext>
              </a:extLst>
            </p:cNvPr>
            <p:cNvPicPr>
              <a:picLocks noChangeAspect="1"/>
            </p:cNvPicPr>
            <p:nvPr/>
          </p:nvPicPr>
          <p:blipFill>
            <a:blip r:embed="rId5"/>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3909318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12900"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2672666" y="267284"/>
            <a:ext cx="7330440" cy="584775"/>
          </a:xfrm>
          <a:prstGeom prst="rect">
            <a:avLst/>
          </a:prstGeom>
        </p:spPr>
        <p:txBody>
          <a:bodyPr wrap="square">
            <a:spAutoFit/>
          </a:bodyPr>
          <a:lstStyle/>
          <a:p>
            <a:r>
              <a:rPr lang="fr-FR" sz="3200" b="1" dirty="0">
                <a:solidFill>
                  <a:srgbClr val="00A199"/>
                </a:solidFill>
                <a:latin typeface="Century Gothic" panose="020B0502020202020204" pitchFamily="34" charset="0"/>
              </a:rPr>
              <a:t>ANALYSE DES COUTS</a:t>
            </a:r>
          </a:p>
        </p:txBody>
      </p:sp>
      <p:sp>
        <p:nvSpPr>
          <p:cNvPr id="9" name="ZoneTexte 8">
            <a:extLst>
              <a:ext uri="{FF2B5EF4-FFF2-40B4-BE49-F238E27FC236}">
                <a16:creationId xmlns:a16="http://schemas.microsoft.com/office/drawing/2014/main" id="{CBBC755F-E5BC-44E1-A580-F447211096A0}"/>
              </a:ext>
            </a:extLst>
          </p:cNvPr>
          <p:cNvSpPr txBox="1"/>
          <p:nvPr/>
        </p:nvSpPr>
        <p:spPr>
          <a:xfrm>
            <a:off x="3081556" y="388664"/>
            <a:ext cx="8840467" cy="2185214"/>
          </a:xfrm>
          <a:prstGeom prst="rect">
            <a:avLst/>
          </a:prstGeom>
          <a:noFill/>
        </p:spPr>
        <p:txBody>
          <a:bodyPr wrap="square" rtlCol="0">
            <a:spAutoFit/>
          </a:bodyPr>
          <a:lstStyle/>
          <a:p>
            <a:r>
              <a:rPr lang="fr-FR" sz="2400" spc="-140" dirty="0">
                <a:latin typeface="+mj-lt"/>
                <a:cs typeface="Lucida Sans Unicode"/>
              </a:rPr>
              <a:t>					</a:t>
            </a:r>
          </a:p>
          <a:p>
            <a:r>
              <a:rPr lang="fr-FR" sz="2000" spc="-140" dirty="0">
                <a:latin typeface="Century Gothic" panose="020B0502020202020204" pitchFamily="34" charset="0"/>
                <a:cs typeface="Lucida Sans Unicode"/>
              </a:rPr>
              <a:t>Le total  des antifongiques médicamenteux pour les </a:t>
            </a:r>
            <a:r>
              <a:rPr lang="fr-FR" sz="2000" spc="-140" dirty="0" err="1">
                <a:latin typeface="Century Gothic" panose="020B0502020202020204" pitchFamily="34" charset="0"/>
                <a:cs typeface="Lucida Sans Unicode"/>
              </a:rPr>
              <a:t>Ehpad</a:t>
            </a:r>
            <a:r>
              <a:rPr lang="fr-FR" sz="2000" spc="-140" dirty="0">
                <a:latin typeface="Century Gothic" panose="020B0502020202020204" pitchFamily="34" charset="0"/>
                <a:cs typeface="Lucida Sans Unicode"/>
              </a:rPr>
              <a:t> BG et Maze représente 49% des consommations en antifongiques médicamenteux de l’ESBV.</a:t>
            </a:r>
          </a:p>
          <a:p>
            <a:r>
              <a:rPr lang="fr-FR" sz="2000" spc="-140" dirty="0">
                <a:latin typeface="Century Gothic" panose="020B0502020202020204" pitchFamily="34" charset="0"/>
                <a:cs typeface="Lucida Sans Unicode"/>
              </a:rPr>
              <a:t>Soit </a:t>
            </a:r>
            <a:r>
              <a:rPr lang="fr-FR" sz="2400" b="1" spc="-140" dirty="0">
                <a:solidFill>
                  <a:schemeClr val="accent1"/>
                </a:solidFill>
                <a:latin typeface="Century Gothic" panose="020B0502020202020204" pitchFamily="34" charset="0"/>
                <a:cs typeface="Lucida Sans Unicode"/>
              </a:rPr>
              <a:t>42.61 euros</a:t>
            </a:r>
            <a:r>
              <a:rPr lang="fr-FR" sz="2800" spc="-140" dirty="0">
                <a:latin typeface="Century Gothic" panose="020B0502020202020204" pitchFamily="34" charset="0"/>
                <a:cs typeface="Lucida Sans Unicode"/>
              </a:rPr>
              <a:t> </a:t>
            </a:r>
            <a:r>
              <a:rPr lang="fr-FR" sz="2000" spc="-140" dirty="0">
                <a:latin typeface="Century Gothic" panose="020B0502020202020204" pitchFamily="34" charset="0"/>
                <a:cs typeface="Lucida Sans Unicode"/>
              </a:rPr>
              <a:t>pour une</a:t>
            </a:r>
            <a:r>
              <a:rPr lang="fr-FR" spc="-140" dirty="0">
                <a:latin typeface="Century Gothic" panose="020B0502020202020204" pitchFamily="34" charset="0"/>
                <a:cs typeface="Lucida Sans Unicode"/>
              </a:rPr>
              <a:t> </a:t>
            </a:r>
            <a:r>
              <a:rPr lang="fr-FR" sz="2000" spc="-140" dirty="0">
                <a:latin typeface="Century Gothic" panose="020B0502020202020204" pitchFamily="34" charset="0"/>
                <a:cs typeface="Lucida Sans Unicode"/>
              </a:rPr>
              <a:t>consommation totale de l’ESBV de </a:t>
            </a:r>
            <a:r>
              <a:rPr lang="fr-FR" sz="2400" b="1" spc="-140" dirty="0">
                <a:solidFill>
                  <a:schemeClr val="accent1"/>
                </a:solidFill>
                <a:latin typeface="Century Gothic" panose="020B0502020202020204" pitchFamily="34" charset="0"/>
                <a:cs typeface="Lucida Sans Unicode"/>
              </a:rPr>
              <a:t>86.91 euros</a:t>
            </a:r>
          </a:p>
          <a:p>
            <a:endParaRPr lang="fr-FR" sz="2400" b="1" spc="-140" dirty="0">
              <a:latin typeface="+mj-lt"/>
              <a:cs typeface="Lucida Sans Unicode"/>
            </a:endParaRPr>
          </a:p>
          <a:p>
            <a:endParaRPr lang="fr-FR" sz="2000" dirty="0">
              <a:latin typeface="+mj-lt"/>
            </a:endParaRPr>
          </a:p>
        </p:txBody>
      </p:sp>
      <p:sp>
        <p:nvSpPr>
          <p:cNvPr id="13" name="Ellipse 12">
            <a:extLst>
              <a:ext uri="{FF2B5EF4-FFF2-40B4-BE49-F238E27FC236}">
                <a16:creationId xmlns:a16="http://schemas.microsoft.com/office/drawing/2014/main" id="{7A708722-CFE8-4CD9-A551-2111A1339A43}"/>
              </a:ext>
            </a:extLst>
          </p:cNvPr>
          <p:cNvSpPr/>
          <p:nvPr/>
        </p:nvSpPr>
        <p:spPr>
          <a:xfrm>
            <a:off x="656234" y="1724614"/>
            <a:ext cx="3431415" cy="3485059"/>
          </a:xfrm>
          <a:prstGeom prst="ellipse">
            <a:avLst/>
          </a:prstGeom>
          <a:solidFill>
            <a:srgbClr val="D8DB7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600" spc="-140" dirty="0">
                <a:latin typeface="Lucida Sans Unicode"/>
                <a:cs typeface="Lucida Sans Unicode"/>
              </a:rPr>
              <a:t>	</a:t>
            </a:r>
          </a:p>
          <a:p>
            <a:pPr algn="ctr"/>
            <a:r>
              <a:rPr lang="fr-FR" spc="-140" dirty="0">
                <a:solidFill>
                  <a:schemeClr val="tx1">
                    <a:lumMod val="75000"/>
                    <a:lumOff val="25000"/>
                  </a:schemeClr>
                </a:solidFill>
                <a:latin typeface="Lucida Sans Unicode"/>
                <a:cs typeface="Lucida Sans Unicode"/>
              </a:rPr>
              <a:t>Les 3 secteurs les plus consommateurs en synergies </a:t>
            </a:r>
            <a:r>
              <a:rPr lang="fr-FR" sz="2000" spc="-140" dirty="0">
                <a:solidFill>
                  <a:schemeClr val="tx1">
                    <a:lumMod val="75000"/>
                    <a:lumOff val="25000"/>
                  </a:schemeClr>
                </a:solidFill>
                <a:latin typeface="Lucida Sans Unicode"/>
                <a:cs typeface="Lucida Sans Unicode"/>
              </a:rPr>
              <a:t>anti-candidoses</a:t>
            </a:r>
            <a:r>
              <a:rPr lang="fr-FR" spc="-140" dirty="0">
                <a:solidFill>
                  <a:schemeClr val="tx1">
                    <a:lumMod val="75000"/>
                    <a:lumOff val="25000"/>
                  </a:schemeClr>
                </a:solidFill>
                <a:latin typeface="Lucida Sans Unicode"/>
                <a:cs typeface="Lucida Sans Unicode"/>
              </a:rPr>
              <a:t> cutanées commandent presque autant de produits antifongiques médicamenteux classiques </a:t>
            </a:r>
            <a:endParaRPr lang="fr-FR" dirty="0">
              <a:solidFill>
                <a:schemeClr val="tx1">
                  <a:lumMod val="75000"/>
                  <a:lumOff val="25000"/>
                </a:schemeClr>
              </a:solidFill>
            </a:endParaRPr>
          </a:p>
        </p:txBody>
      </p:sp>
      <p:graphicFrame>
        <p:nvGraphicFramePr>
          <p:cNvPr id="15" name="Tableau 14">
            <a:extLst>
              <a:ext uri="{FF2B5EF4-FFF2-40B4-BE49-F238E27FC236}">
                <a16:creationId xmlns:a16="http://schemas.microsoft.com/office/drawing/2014/main" id="{8D5B2C66-7EE4-4E04-9EC8-172ED29D6EE4}"/>
              </a:ext>
            </a:extLst>
          </p:cNvPr>
          <p:cNvGraphicFramePr>
            <a:graphicFrameLocks noGrp="1"/>
          </p:cNvGraphicFramePr>
          <p:nvPr>
            <p:extLst>
              <p:ext uri="{D42A27DB-BD31-4B8C-83A1-F6EECF244321}">
                <p14:modId xmlns:p14="http://schemas.microsoft.com/office/powerpoint/2010/main" val="3285973596"/>
              </p:ext>
            </p:extLst>
          </p:nvPr>
        </p:nvGraphicFramePr>
        <p:xfrm>
          <a:off x="4339617" y="2240057"/>
          <a:ext cx="7330439" cy="3775679"/>
        </p:xfrm>
        <a:graphic>
          <a:graphicData uri="http://schemas.openxmlformats.org/drawingml/2006/table">
            <a:tbl>
              <a:tblPr>
                <a:tableStyleId>{284E427A-3D55-4303-BF80-6455036E1DE7}</a:tableStyleId>
              </a:tblPr>
              <a:tblGrid>
                <a:gridCol w="1367779">
                  <a:extLst>
                    <a:ext uri="{9D8B030D-6E8A-4147-A177-3AD203B41FA5}">
                      <a16:colId xmlns:a16="http://schemas.microsoft.com/office/drawing/2014/main" val="1373876378"/>
                    </a:ext>
                  </a:extLst>
                </a:gridCol>
                <a:gridCol w="1331140">
                  <a:extLst>
                    <a:ext uri="{9D8B030D-6E8A-4147-A177-3AD203B41FA5}">
                      <a16:colId xmlns:a16="http://schemas.microsoft.com/office/drawing/2014/main" val="1020237023"/>
                    </a:ext>
                  </a:extLst>
                </a:gridCol>
                <a:gridCol w="1492543">
                  <a:extLst>
                    <a:ext uri="{9D8B030D-6E8A-4147-A177-3AD203B41FA5}">
                      <a16:colId xmlns:a16="http://schemas.microsoft.com/office/drawing/2014/main" val="2042053623"/>
                    </a:ext>
                  </a:extLst>
                </a:gridCol>
                <a:gridCol w="1123945">
                  <a:extLst>
                    <a:ext uri="{9D8B030D-6E8A-4147-A177-3AD203B41FA5}">
                      <a16:colId xmlns:a16="http://schemas.microsoft.com/office/drawing/2014/main" val="332977853"/>
                    </a:ext>
                  </a:extLst>
                </a:gridCol>
                <a:gridCol w="1282293">
                  <a:extLst>
                    <a:ext uri="{9D8B030D-6E8A-4147-A177-3AD203B41FA5}">
                      <a16:colId xmlns:a16="http://schemas.microsoft.com/office/drawing/2014/main" val="3084818699"/>
                    </a:ext>
                  </a:extLst>
                </a:gridCol>
                <a:gridCol w="732739">
                  <a:extLst>
                    <a:ext uri="{9D8B030D-6E8A-4147-A177-3AD203B41FA5}">
                      <a16:colId xmlns:a16="http://schemas.microsoft.com/office/drawing/2014/main" val="645282038"/>
                    </a:ext>
                  </a:extLst>
                </a:gridCol>
              </a:tblGrid>
              <a:tr h="1405769">
                <a:tc>
                  <a:txBody>
                    <a:bodyPr/>
                    <a:lstStyle/>
                    <a:p>
                      <a:pPr algn="ctr" fontAlgn="ctr"/>
                      <a:r>
                        <a:rPr lang="fr-FR" sz="1400" u="none" strike="noStrike" dirty="0">
                          <a:effectLst/>
                        </a:rPr>
                        <a:t>PRODUITS</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EHPAD BAUGE 1er étage (50 lits)</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EHPAD BAUGE</a:t>
                      </a:r>
                    </a:p>
                    <a:p>
                      <a:pPr algn="ctr" fontAlgn="ctr"/>
                      <a:r>
                        <a:rPr lang="fr-FR" sz="1400" u="none" strike="noStrike" dirty="0">
                          <a:effectLst/>
                        </a:rPr>
                        <a:t>2</a:t>
                      </a:r>
                      <a:r>
                        <a:rPr lang="fr-FR" sz="1400" u="none" strike="noStrike" baseline="30000" dirty="0">
                          <a:effectLst/>
                        </a:rPr>
                        <a:t>ème</a:t>
                      </a:r>
                      <a:r>
                        <a:rPr lang="fr-FR" sz="1400" u="none" strike="noStrike" dirty="0">
                          <a:effectLst/>
                        </a:rPr>
                        <a:t> étage (50 lits)</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EHPAD MAZE      (77 lits)</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Autres unités EHPAD de l'ESBV                 (190 lits)</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total des coûts pour 4 mois ESBV</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86153041"/>
                  </a:ext>
                </a:extLst>
              </a:tr>
              <a:tr h="473982">
                <a:tc>
                  <a:txBody>
                    <a:bodyPr/>
                    <a:lstStyle/>
                    <a:p>
                      <a:pPr algn="ctr" fontAlgn="ctr"/>
                      <a:r>
                        <a:rPr lang="fr-FR" sz="1400" u="none" strike="noStrike">
                          <a:effectLst/>
                        </a:rPr>
                        <a:t>Econazole poudre 30 g</a:t>
                      </a:r>
                      <a:endParaRPr lang="fr-F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3.88 €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3.88 €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14.54 €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23.28 €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45.58 €</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12187139"/>
                  </a:ext>
                </a:extLst>
              </a:tr>
              <a:tr h="473982">
                <a:tc>
                  <a:txBody>
                    <a:bodyPr/>
                    <a:lstStyle/>
                    <a:p>
                      <a:pPr algn="ctr" fontAlgn="ctr"/>
                      <a:r>
                        <a:rPr lang="fr-FR" sz="1400" u="none" strike="noStrike" dirty="0">
                          <a:effectLst/>
                        </a:rPr>
                        <a:t>Econazole émulsion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1.6 €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2.78 €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7.05 €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8.84 €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20.27 €</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56326554"/>
                  </a:ext>
                </a:extLst>
              </a:tr>
              <a:tr h="473982">
                <a:tc>
                  <a:txBody>
                    <a:bodyPr/>
                    <a:lstStyle/>
                    <a:p>
                      <a:pPr algn="ctr" fontAlgn="ctr"/>
                      <a:r>
                        <a:rPr lang="fr-FR" sz="1400" u="none" strike="noStrike" dirty="0" err="1">
                          <a:effectLst/>
                        </a:rPr>
                        <a:t>Bifonazole</a:t>
                      </a:r>
                      <a:r>
                        <a:rPr lang="fr-FR" sz="1400" u="none" strike="noStrike" dirty="0">
                          <a:effectLst/>
                        </a:rPr>
                        <a:t> poudre</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3.31 €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0</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0</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0</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3.31 € </a:t>
                      </a:r>
                      <a:endParaRPr lang="fr-FR" sz="1400" b="1" i="0" u="none" strike="noStrike" dirty="0">
                        <a:solidFill>
                          <a:schemeClr val="accent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78028766"/>
                  </a:ext>
                </a:extLst>
              </a:tr>
              <a:tr h="473982">
                <a:tc>
                  <a:txBody>
                    <a:bodyPr/>
                    <a:lstStyle/>
                    <a:p>
                      <a:pPr algn="ctr" fontAlgn="ctr"/>
                      <a:r>
                        <a:rPr lang="fr-FR" sz="1400" u="none" strike="noStrike" dirty="0" err="1">
                          <a:effectLst/>
                        </a:rPr>
                        <a:t>Bifonazole</a:t>
                      </a:r>
                      <a:r>
                        <a:rPr lang="fr-FR" sz="1400" u="none" strike="noStrike" dirty="0">
                          <a:effectLst/>
                        </a:rPr>
                        <a:t> crème</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0</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0</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5.57 €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12.18 €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17.75 € </a:t>
                      </a:r>
                      <a:endParaRPr lang="fr-FR" sz="1400" b="1" i="0" u="none" strike="noStrike" dirty="0">
                        <a:solidFill>
                          <a:schemeClr val="accent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6522932"/>
                  </a:ext>
                </a:extLst>
              </a:tr>
              <a:tr h="473982">
                <a:tc>
                  <a:txBody>
                    <a:bodyPr/>
                    <a:lstStyle/>
                    <a:p>
                      <a:pPr algn="ctr" fontAlgn="ctr"/>
                      <a:r>
                        <a:rPr lang="fr-FR" sz="1400" u="none" strike="noStrike" dirty="0">
                          <a:effectLst/>
                        </a:rPr>
                        <a:t>Totaux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8.79 €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6.66 €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27.16 €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44.3 €</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86.91 €</a:t>
                      </a:r>
                      <a:endParaRPr lang="fr-FR" sz="1400" b="1" i="0" u="none" strike="noStrike" dirty="0">
                        <a:solidFill>
                          <a:schemeClr val="accent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39876090"/>
                  </a:ext>
                </a:extLst>
              </a:tr>
            </a:tbl>
          </a:graphicData>
        </a:graphic>
      </p:graphicFrame>
      <p:sp>
        <p:nvSpPr>
          <p:cNvPr id="4" name="Accolade ouvrante 3">
            <a:extLst>
              <a:ext uri="{FF2B5EF4-FFF2-40B4-BE49-F238E27FC236}">
                <a16:creationId xmlns:a16="http://schemas.microsoft.com/office/drawing/2014/main" id="{76FB0C00-C455-4D22-9760-843F3A39A38C}"/>
              </a:ext>
            </a:extLst>
          </p:cNvPr>
          <p:cNvSpPr/>
          <p:nvPr/>
        </p:nvSpPr>
        <p:spPr>
          <a:xfrm rot="16200000">
            <a:off x="7411450" y="4476999"/>
            <a:ext cx="378099" cy="3476849"/>
          </a:xfrm>
          <a:prstGeom prst="leftBrace">
            <a:avLst/>
          </a:prstGeom>
          <a:ln>
            <a:solidFill>
              <a:srgbClr val="00A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ZoneTexte 4">
            <a:extLst>
              <a:ext uri="{FF2B5EF4-FFF2-40B4-BE49-F238E27FC236}">
                <a16:creationId xmlns:a16="http://schemas.microsoft.com/office/drawing/2014/main" id="{7E28C403-26FF-4C22-A26B-F5CD1D05E74D}"/>
              </a:ext>
            </a:extLst>
          </p:cNvPr>
          <p:cNvSpPr txBox="1"/>
          <p:nvPr/>
        </p:nvSpPr>
        <p:spPr>
          <a:xfrm>
            <a:off x="7240773" y="6442906"/>
            <a:ext cx="871870" cy="369332"/>
          </a:xfrm>
          <a:prstGeom prst="rect">
            <a:avLst/>
          </a:prstGeom>
          <a:noFill/>
        </p:spPr>
        <p:txBody>
          <a:bodyPr wrap="square" rtlCol="0">
            <a:spAutoFit/>
          </a:bodyPr>
          <a:lstStyle/>
          <a:p>
            <a:r>
              <a:rPr lang="fr-FR" dirty="0">
                <a:solidFill>
                  <a:schemeClr val="tx1">
                    <a:lumMod val="75000"/>
                    <a:lumOff val="25000"/>
                  </a:schemeClr>
                </a:solidFill>
              </a:rPr>
              <a:t>42.61 €</a:t>
            </a:r>
          </a:p>
        </p:txBody>
      </p:sp>
      <p:grpSp>
        <p:nvGrpSpPr>
          <p:cNvPr id="14" name="Groupe 13">
            <a:extLst>
              <a:ext uri="{FF2B5EF4-FFF2-40B4-BE49-F238E27FC236}">
                <a16:creationId xmlns:a16="http://schemas.microsoft.com/office/drawing/2014/main" id="{F3D80449-FE4B-4469-8627-C16F88D34079}"/>
              </a:ext>
            </a:extLst>
          </p:cNvPr>
          <p:cNvGrpSpPr/>
          <p:nvPr/>
        </p:nvGrpSpPr>
        <p:grpSpPr>
          <a:xfrm>
            <a:off x="168815" y="64539"/>
            <a:ext cx="1692619" cy="1828808"/>
            <a:chOff x="-110894" y="212960"/>
            <a:chExt cx="2374257" cy="2374257"/>
          </a:xfrm>
        </p:grpSpPr>
        <p:sp>
          <p:nvSpPr>
            <p:cNvPr id="16" name="Ellipse 15">
              <a:extLst>
                <a:ext uri="{FF2B5EF4-FFF2-40B4-BE49-F238E27FC236}">
                  <a16:creationId xmlns:a16="http://schemas.microsoft.com/office/drawing/2014/main" id="{531CEFA8-40C2-42C9-9894-AD92955B6E20}"/>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373BB76D-014C-4779-9BB1-E11DFF8257C2}"/>
                </a:ext>
              </a:extLst>
            </p:cNvPr>
            <p:cNvPicPr>
              <a:picLocks noChangeAspect="1"/>
            </p:cNvPicPr>
            <p:nvPr/>
          </p:nvPicPr>
          <p:blipFill>
            <a:blip r:embed="rId5"/>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914032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12900"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2776888" y="497840"/>
            <a:ext cx="7330440" cy="584775"/>
          </a:xfrm>
          <a:prstGeom prst="rect">
            <a:avLst/>
          </a:prstGeom>
        </p:spPr>
        <p:txBody>
          <a:bodyPr wrap="square">
            <a:spAutoFit/>
          </a:bodyPr>
          <a:lstStyle/>
          <a:p>
            <a:r>
              <a:rPr lang="fr-FR" sz="3200" b="1" dirty="0">
                <a:solidFill>
                  <a:srgbClr val="00A199"/>
                </a:solidFill>
                <a:latin typeface="Century Gothic" panose="020B0502020202020204" pitchFamily="34" charset="0"/>
              </a:rPr>
              <a:t>COÛT DE LA SYNERGIE CANDIDOSES </a:t>
            </a:r>
          </a:p>
        </p:txBody>
      </p:sp>
      <p:sp>
        <p:nvSpPr>
          <p:cNvPr id="9" name="Rectangle : coins arrondis 8">
            <a:extLst>
              <a:ext uri="{FF2B5EF4-FFF2-40B4-BE49-F238E27FC236}">
                <a16:creationId xmlns:a16="http://schemas.microsoft.com/office/drawing/2014/main" id="{FCB48387-9728-4DBA-B907-545D0E689632}"/>
              </a:ext>
            </a:extLst>
          </p:cNvPr>
          <p:cNvSpPr/>
          <p:nvPr/>
        </p:nvSpPr>
        <p:spPr>
          <a:xfrm>
            <a:off x="2594008" y="1580455"/>
            <a:ext cx="7696200" cy="20310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a:latin typeface="Century Gothic" panose="020B0502020202020204" pitchFamily="34" charset="0"/>
                <a:cs typeface="Arial" panose="020B0604020202020204" pitchFamily="34" charset="0"/>
              </a:rPr>
              <a:t>Prix d’un flacon de synergie de 50 ml préparé à l’ESBV = 4.38 euros soit pour des applications allant de 2 à 3 semaines</a:t>
            </a:r>
          </a:p>
        </p:txBody>
      </p:sp>
      <p:sp>
        <p:nvSpPr>
          <p:cNvPr id="13" name="ZoneTexte 12">
            <a:extLst>
              <a:ext uri="{FF2B5EF4-FFF2-40B4-BE49-F238E27FC236}">
                <a16:creationId xmlns:a16="http://schemas.microsoft.com/office/drawing/2014/main" id="{B4D0061C-0A61-4510-B460-6A5A743298C5}"/>
              </a:ext>
            </a:extLst>
          </p:cNvPr>
          <p:cNvSpPr txBox="1"/>
          <p:nvPr/>
        </p:nvSpPr>
        <p:spPr>
          <a:xfrm>
            <a:off x="1908066" y="3983054"/>
            <a:ext cx="9700980" cy="2800767"/>
          </a:xfrm>
          <a:prstGeom prst="rect">
            <a:avLst/>
          </a:prstGeom>
          <a:noFill/>
        </p:spPr>
        <p:txBody>
          <a:bodyPr wrap="square" rtlCol="0">
            <a:spAutoFit/>
          </a:bodyPr>
          <a:lstStyle/>
          <a:p>
            <a:pPr algn="l"/>
            <a:r>
              <a:rPr lang="fr-FR" sz="2800" b="1" dirty="0">
                <a:latin typeface="Century Gothic" panose="020B0502020202020204" pitchFamily="34" charset="0"/>
                <a:cs typeface="Arial" panose="020B0604020202020204" pitchFamily="34" charset="0"/>
              </a:rPr>
              <a:t>Analyse des coûts de l’aromathérapie</a:t>
            </a:r>
          </a:p>
          <a:p>
            <a:pPr marL="571500" indent="-571500" algn="l">
              <a:buFont typeface="Arial" panose="020B0604020202020204" pitchFamily="34" charset="0"/>
              <a:buChar char="•"/>
            </a:pPr>
            <a:r>
              <a:rPr lang="fr-FR" sz="2800" dirty="0">
                <a:latin typeface="Century Gothic" panose="020B0502020202020204" pitchFamily="34" charset="0"/>
                <a:cs typeface="Arial" panose="020B0604020202020204" pitchFamily="34" charset="0"/>
              </a:rPr>
              <a:t>Coût du flaconnage et des huiles essentielles multiplié par 2 en 1 an</a:t>
            </a:r>
          </a:p>
          <a:p>
            <a:pPr marL="571500" indent="-571500" algn="l">
              <a:buFont typeface="Arial" panose="020B0604020202020204" pitchFamily="34" charset="0"/>
              <a:buChar char="•"/>
            </a:pPr>
            <a:r>
              <a:rPr lang="fr-FR" sz="2800" dirty="0">
                <a:latin typeface="Century Gothic" panose="020B0502020202020204" pitchFamily="34" charset="0"/>
                <a:cs typeface="Arial" panose="020B0604020202020204" pitchFamily="34" charset="0"/>
              </a:rPr>
              <a:t>Augmentation des prix des huiles végétales malgré une démarche de choix qualité-coût attentive </a:t>
            </a:r>
          </a:p>
          <a:p>
            <a:pPr algn="l"/>
            <a:endParaRPr lang="fr-FR" sz="3600" dirty="0"/>
          </a:p>
        </p:txBody>
      </p:sp>
      <p:grpSp>
        <p:nvGrpSpPr>
          <p:cNvPr id="14" name="Groupe 13">
            <a:extLst>
              <a:ext uri="{FF2B5EF4-FFF2-40B4-BE49-F238E27FC236}">
                <a16:creationId xmlns:a16="http://schemas.microsoft.com/office/drawing/2014/main" id="{FEE87732-FEE5-4DC9-B540-DF0CE1334689}"/>
              </a:ext>
            </a:extLst>
          </p:cNvPr>
          <p:cNvGrpSpPr/>
          <p:nvPr/>
        </p:nvGrpSpPr>
        <p:grpSpPr>
          <a:xfrm>
            <a:off x="168815" y="64539"/>
            <a:ext cx="1692619" cy="1828808"/>
            <a:chOff x="-110894" y="212960"/>
            <a:chExt cx="2374257" cy="2374257"/>
          </a:xfrm>
        </p:grpSpPr>
        <p:sp>
          <p:nvSpPr>
            <p:cNvPr id="15" name="Ellipse 14">
              <a:extLst>
                <a:ext uri="{FF2B5EF4-FFF2-40B4-BE49-F238E27FC236}">
                  <a16:creationId xmlns:a16="http://schemas.microsoft.com/office/drawing/2014/main" id="{766713D7-9A44-4FC0-912D-133BB6E78CF5}"/>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3E6A09C2-58A8-4522-8C6B-E42AC8F74609}"/>
                </a:ext>
              </a:extLst>
            </p:cNvPr>
            <p:cNvPicPr>
              <a:picLocks noChangeAspect="1"/>
            </p:cNvPicPr>
            <p:nvPr/>
          </p:nvPicPr>
          <p:blipFill>
            <a:blip r:embed="rId5"/>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2835673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12900"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2865120" y="1400089"/>
            <a:ext cx="7330440" cy="584775"/>
          </a:xfrm>
          <a:prstGeom prst="rect">
            <a:avLst/>
          </a:prstGeom>
        </p:spPr>
        <p:txBody>
          <a:bodyPr wrap="square">
            <a:spAutoFit/>
          </a:bodyPr>
          <a:lstStyle/>
          <a:p>
            <a:r>
              <a:rPr lang="fr-FR" sz="3200" b="1" dirty="0">
                <a:solidFill>
                  <a:srgbClr val="00A199"/>
                </a:solidFill>
                <a:latin typeface="Century Gothic" panose="020B0502020202020204" pitchFamily="34" charset="0"/>
              </a:rPr>
              <a:t>CONTEXTE</a:t>
            </a:r>
          </a:p>
        </p:txBody>
      </p:sp>
      <p:sp>
        <p:nvSpPr>
          <p:cNvPr id="7" name="Titre 1">
            <a:extLst>
              <a:ext uri="{FF2B5EF4-FFF2-40B4-BE49-F238E27FC236}">
                <a16:creationId xmlns:a16="http://schemas.microsoft.com/office/drawing/2014/main" id="{431D3D90-E9AF-471C-8B21-F7EF5B31C7F5}"/>
              </a:ext>
            </a:extLst>
          </p:cNvPr>
          <p:cNvSpPr txBox="1">
            <a:spLocks/>
          </p:cNvSpPr>
          <p:nvPr/>
        </p:nvSpPr>
        <p:spPr>
          <a:xfrm>
            <a:off x="2865119" y="1984864"/>
            <a:ext cx="8430949" cy="48731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90855" indent="-342900" algn="l">
              <a:buFont typeface="Arial" panose="020B0604020202020204" pitchFamily="34" charset="0"/>
              <a:buChar char="•"/>
            </a:pPr>
            <a:r>
              <a:rPr lang="fr-FR" sz="2800" spc="-80" dirty="0">
                <a:latin typeface="Century Gothic" panose="020B0502020202020204" pitchFamily="34" charset="0"/>
                <a:cs typeface="Arial" panose="020B0604020202020204" pitchFamily="34" charset="0"/>
              </a:rPr>
              <a:t>Sollicitation pour un retour d’expérience par Céline </a:t>
            </a:r>
            <a:r>
              <a:rPr lang="fr-FR" sz="2800" spc="-80" dirty="0" err="1">
                <a:latin typeface="Century Gothic" panose="020B0502020202020204" pitchFamily="34" charset="0"/>
                <a:cs typeface="Arial" panose="020B0604020202020204" pitchFamily="34" charset="0"/>
              </a:rPr>
              <a:t>Hilpipre</a:t>
            </a:r>
            <a:r>
              <a:rPr lang="fr-FR" sz="2800" spc="-80" dirty="0">
                <a:latin typeface="Century Gothic" panose="020B0502020202020204" pitchFamily="34" charset="0"/>
                <a:cs typeface="Arial" panose="020B0604020202020204" pitchFamily="34" charset="0"/>
              </a:rPr>
              <a:t> pour une conférence le 21/05/23 en Ecosse : « Essence of </a:t>
            </a:r>
            <a:r>
              <a:rPr lang="fr-FR" sz="2800" spc="-80" dirty="0" err="1">
                <a:latin typeface="Century Gothic" panose="020B0502020202020204" pitchFamily="34" charset="0"/>
                <a:cs typeface="Arial" panose="020B0604020202020204" pitchFamily="34" charset="0"/>
              </a:rPr>
              <a:t>clinical</a:t>
            </a:r>
            <a:r>
              <a:rPr lang="fr-FR" sz="2800" spc="-80" dirty="0">
                <a:latin typeface="Century Gothic" panose="020B0502020202020204" pitchFamily="34" charset="0"/>
                <a:cs typeface="Arial" panose="020B0604020202020204" pitchFamily="34" charset="0"/>
              </a:rPr>
              <a:t> </a:t>
            </a:r>
            <a:r>
              <a:rPr lang="fr-FR" sz="2800" spc="-80" dirty="0" err="1">
                <a:latin typeface="Century Gothic" panose="020B0502020202020204" pitchFamily="34" charset="0"/>
                <a:cs typeface="Arial" panose="020B0604020202020204" pitchFamily="34" charset="0"/>
              </a:rPr>
              <a:t>Aromathérapy</a:t>
            </a:r>
            <a:r>
              <a:rPr lang="fr-FR" sz="2800" spc="-80" dirty="0">
                <a:latin typeface="Century Gothic" panose="020B0502020202020204" pitchFamily="34" charset="0"/>
                <a:cs typeface="Arial" panose="020B0604020202020204" pitchFamily="34" charset="0"/>
              </a:rPr>
              <a:t> Seminar »</a:t>
            </a:r>
          </a:p>
          <a:p>
            <a:pPr marL="490855" indent="-342900" algn="l">
              <a:buFont typeface="Arial" panose="020B0604020202020204" pitchFamily="34" charset="0"/>
              <a:buChar char="•"/>
            </a:pPr>
            <a:r>
              <a:rPr lang="fr-FR" sz="2800" spc="-80" dirty="0">
                <a:latin typeface="Century Gothic" panose="020B0502020202020204" pitchFamily="34" charset="0"/>
                <a:cs typeface="Arial" panose="020B0604020202020204" pitchFamily="34" charset="0"/>
              </a:rPr>
              <a:t>De bons retours des professionnels sur la synergie anti-candidoses mais pas d’évaluation</a:t>
            </a:r>
          </a:p>
          <a:p>
            <a:pPr marL="490855" indent="-342900" algn="l">
              <a:buFont typeface="Arial" panose="020B0604020202020204" pitchFamily="34" charset="0"/>
              <a:buChar char="•"/>
            </a:pPr>
            <a:r>
              <a:rPr lang="fr-FR" sz="2800" spc="-80" dirty="0">
                <a:latin typeface="Century Gothic" panose="020B0502020202020204" pitchFamily="34" charset="0"/>
                <a:cs typeface="Arial" panose="020B0604020202020204" pitchFamily="34" charset="0"/>
              </a:rPr>
              <a:t>Souhait d’évaluer la synergie candidoses cutanées</a:t>
            </a:r>
          </a:p>
          <a:p>
            <a:pPr algn="l"/>
            <a:br>
              <a:rPr lang="fr-FR" sz="2800" dirty="0">
                <a:solidFill>
                  <a:srgbClr val="D8DB73"/>
                </a:solidFill>
                <a:latin typeface="Century Gothic" panose="020B0502020202020204" pitchFamily="34" charset="0"/>
              </a:rPr>
            </a:br>
            <a:endParaRPr lang="fr-FR" sz="2800" dirty="0">
              <a:solidFill>
                <a:srgbClr val="D8DB73"/>
              </a:solidFill>
              <a:latin typeface="Century Gothic" panose="020B0502020202020204" pitchFamily="34" charset="0"/>
            </a:endParaRPr>
          </a:p>
        </p:txBody>
      </p:sp>
      <p:grpSp>
        <p:nvGrpSpPr>
          <p:cNvPr id="3" name="Groupe 2">
            <a:extLst>
              <a:ext uri="{FF2B5EF4-FFF2-40B4-BE49-F238E27FC236}">
                <a16:creationId xmlns:a16="http://schemas.microsoft.com/office/drawing/2014/main" id="{E62E8DFA-9B5A-4E1D-8E28-CDB7E8E0A1C2}"/>
              </a:ext>
            </a:extLst>
          </p:cNvPr>
          <p:cNvGrpSpPr/>
          <p:nvPr/>
        </p:nvGrpSpPr>
        <p:grpSpPr>
          <a:xfrm>
            <a:off x="168815" y="64539"/>
            <a:ext cx="1692619" cy="1828808"/>
            <a:chOff x="-110894" y="212960"/>
            <a:chExt cx="2374257" cy="2374257"/>
          </a:xfrm>
        </p:grpSpPr>
        <p:sp>
          <p:nvSpPr>
            <p:cNvPr id="11" name="Ellipse 10">
              <a:extLst>
                <a:ext uri="{FF2B5EF4-FFF2-40B4-BE49-F238E27FC236}">
                  <a16:creationId xmlns:a16="http://schemas.microsoft.com/office/drawing/2014/main" id="{72503DF2-9F9E-4984-B79E-4F6E48020E95}"/>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DC5E2DEE-B3AA-48F0-9562-10295EAB0030}"/>
                </a:ext>
              </a:extLst>
            </p:cNvPr>
            <p:cNvPicPr>
              <a:picLocks noChangeAspect="1"/>
            </p:cNvPicPr>
            <p:nvPr/>
          </p:nvPicPr>
          <p:blipFill>
            <a:blip r:embed="rId5"/>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952778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55433"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2654966" y="408189"/>
            <a:ext cx="9125908" cy="1077218"/>
          </a:xfrm>
          <a:prstGeom prst="rect">
            <a:avLst/>
          </a:prstGeom>
        </p:spPr>
        <p:txBody>
          <a:bodyPr wrap="square">
            <a:spAutoFit/>
          </a:bodyPr>
          <a:lstStyle/>
          <a:p>
            <a:r>
              <a:rPr lang="fr-FR" sz="3200" b="1" dirty="0">
                <a:solidFill>
                  <a:srgbClr val="00A199"/>
                </a:solidFill>
                <a:latin typeface="Century Gothic" panose="020B0502020202020204" pitchFamily="34" charset="0"/>
              </a:rPr>
              <a:t>ANALYSE COMPARATIVE ENTRE 2 ETABLISSEMENTS DE SANTE DE MEME PROFIL </a:t>
            </a:r>
          </a:p>
        </p:txBody>
      </p:sp>
      <p:sp>
        <p:nvSpPr>
          <p:cNvPr id="16" name="ZoneTexte 15">
            <a:extLst>
              <a:ext uri="{FF2B5EF4-FFF2-40B4-BE49-F238E27FC236}">
                <a16:creationId xmlns:a16="http://schemas.microsoft.com/office/drawing/2014/main" id="{E74C321A-7DBC-471D-875C-00039E75BC4D}"/>
              </a:ext>
            </a:extLst>
          </p:cNvPr>
          <p:cNvSpPr txBox="1"/>
          <p:nvPr/>
        </p:nvSpPr>
        <p:spPr>
          <a:xfrm>
            <a:off x="5924615" y="6108902"/>
            <a:ext cx="3733800" cy="461665"/>
          </a:xfrm>
          <a:prstGeom prst="rect">
            <a:avLst/>
          </a:prstGeom>
          <a:noFill/>
        </p:spPr>
        <p:txBody>
          <a:bodyPr wrap="square" rtlCol="0">
            <a:spAutoFit/>
          </a:bodyPr>
          <a:lstStyle/>
          <a:p>
            <a:pPr algn="l"/>
            <a:r>
              <a:rPr lang="fr-FR" sz="1200" dirty="0"/>
              <a:t>Centre Hospitalier Corniche Angevine</a:t>
            </a:r>
          </a:p>
          <a:p>
            <a:pPr algn="l"/>
            <a:r>
              <a:rPr lang="fr-FR" sz="1200" dirty="0"/>
              <a:t>Source Véronique </a:t>
            </a:r>
            <a:r>
              <a:rPr lang="fr-FR" sz="1200" dirty="0" err="1"/>
              <a:t>Guilloteau</a:t>
            </a:r>
            <a:r>
              <a:rPr lang="fr-FR" sz="1200" dirty="0"/>
              <a:t>, Pharmacienne</a:t>
            </a:r>
          </a:p>
        </p:txBody>
      </p:sp>
      <p:grpSp>
        <p:nvGrpSpPr>
          <p:cNvPr id="4" name="Groupe 3">
            <a:extLst>
              <a:ext uri="{FF2B5EF4-FFF2-40B4-BE49-F238E27FC236}">
                <a16:creationId xmlns:a16="http://schemas.microsoft.com/office/drawing/2014/main" id="{13661CA6-9512-49B1-99FD-C31170B17569}"/>
              </a:ext>
            </a:extLst>
          </p:cNvPr>
          <p:cNvGrpSpPr/>
          <p:nvPr/>
        </p:nvGrpSpPr>
        <p:grpSpPr>
          <a:xfrm>
            <a:off x="773023" y="1818429"/>
            <a:ext cx="2715365" cy="2715135"/>
            <a:chOff x="-72591" y="1228489"/>
            <a:chExt cx="2715365" cy="2715135"/>
          </a:xfrm>
        </p:grpSpPr>
        <p:sp>
          <p:nvSpPr>
            <p:cNvPr id="14" name="Ellipse 13">
              <a:extLst>
                <a:ext uri="{FF2B5EF4-FFF2-40B4-BE49-F238E27FC236}">
                  <a16:creationId xmlns:a16="http://schemas.microsoft.com/office/drawing/2014/main" id="{4AFA31CD-3D03-4802-9FD1-8252BCC1916F}"/>
                </a:ext>
              </a:extLst>
            </p:cNvPr>
            <p:cNvSpPr/>
            <p:nvPr/>
          </p:nvSpPr>
          <p:spPr>
            <a:xfrm>
              <a:off x="-72591" y="1228489"/>
              <a:ext cx="2715365" cy="2715135"/>
            </a:xfrm>
            <a:prstGeom prst="ellipse">
              <a:avLst/>
            </a:prstGeom>
            <a:solidFill>
              <a:schemeClr val="bg2">
                <a:lumMod val="75000"/>
              </a:schemeClr>
            </a:solidFill>
            <a:ln>
              <a:solidFill>
                <a:srgbClr val="00A199"/>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b="1" dirty="0">
                <a:latin typeface="Century Gothic" panose="020B0502020202020204" pitchFamily="34" charset="0"/>
                <a:cs typeface="Arial" panose="020B0604020202020204" pitchFamily="34" charset="0"/>
              </a:endParaRPr>
            </a:p>
            <a:p>
              <a:pPr algn="ctr"/>
              <a:r>
                <a:rPr lang="fr-FR" b="1" dirty="0">
                  <a:latin typeface="Century Gothic" panose="020B0502020202020204" pitchFamily="34" charset="0"/>
                  <a:cs typeface="Arial" panose="020B0604020202020204" pitchFamily="34" charset="0"/>
                </a:rPr>
                <a:t>CHCA</a:t>
              </a:r>
            </a:p>
            <a:p>
              <a:pPr algn="ctr"/>
              <a:r>
                <a:rPr lang="fr-FR" sz="1600" dirty="0">
                  <a:latin typeface="Century Gothic" panose="020B0502020202020204" pitchFamily="34" charset="0"/>
                  <a:cs typeface="Arial" panose="020B0604020202020204" pitchFamily="34" charset="0"/>
                </a:rPr>
                <a:t>Etablissement non utilisateur de l’aromathérapie</a:t>
              </a:r>
              <a:endParaRPr lang="fr-FR" sz="1600" dirty="0">
                <a:solidFill>
                  <a:schemeClr val="tx2"/>
                </a:solidFill>
                <a:latin typeface="Century Gothic" panose="020B0502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AE971389-3A09-46DB-B23E-9DE60B01B398}"/>
                </a:ext>
              </a:extLst>
            </p:cNvPr>
            <p:cNvPicPr>
              <a:picLocks noChangeAspect="1"/>
            </p:cNvPicPr>
            <p:nvPr/>
          </p:nvPicPr>
          <p:blipFill>
            <a:blip r:embed="rId5"/>
            <a:stretch>
              <a:fillRect/>
            </a:stretch>
          </p:blipFill>
          <p:spPr>
            <a:xfrm>
              <a:off x="985237" y="1619026"/>
              <a:ext cx="599707" cy="401417"/>
            </a:xfrm>
            <a:prstGeom prst="rect">
              <a:avLst/>
            </a:prstGeom>
          </p:spPr>
        </p:pic>
      </p:grpSp>
      <p:grpSp>
        <p:nvGrpSpPr>
          <p:cNvPr id="2" name="Groupe 1">
            <a:extLst>
              <a:ext uri="{FF2B5EF4-FFF2-40B4-BE49-F238E27FC236}">
                <a16:creationId xmlns:a16="http://schemas.microsoft.com/office/drawing/2014/main" id="{2E1E3AAD-6854-4FFA-B33A-48FC5C3A359A}"/>
              </a:ext>
            </a:extLst>
          </p:cNvPr>
          <p:cNvGrpSpPr/>
          <p:nvPr/>
        </p:nvGrpSpPr>
        <p:grpSpPr>
          <a:xfrm>
            <a:off x="2436250" y="3740720"/>
            <a:ext cx="2715364" cy="2968628"/>
            <a:chOff x="1443918" y="3789947"/>
            <a:chExt cx="2715364" cy="2968628"/>
          </a:xfrm>
        </p:grpSpPr>
        <p:sp>
          <p:nvSpPr>
            <p:cNvPr id="15" name="Ellipse 14">
              <a:extLst>
                <a:ext uri="{FF2B5EF4-FFF2-40B4-BE49-F238E27FC236}">
                  <a16:creationId xmlns:a16="http://schemas.microsoft.com/office/drawing/2014/main" id="{02BA7E03-2190-4D1E-8444-3509F0CA5100}"/>
                </a:ext>
              </a:extLst>
            </p:cNvPr>
            <p:cNvSpPr/>
            <p:nvPr/>
          </p:nvSpPr>
          <p:spPr>
            <a:xfrm>
              <a:off x="1443918" y="3789947"/>
              <a:ext cx="2715364" cy="2968628"/>
            </a:xfrm>
            <a:prstGeom prst="ellipse">
              <a:avLst/>
            </a:prstGeom>
            <a:solidFill>
              <a:schemeClr val="tx1">
                <a:lumMod val="50000"/>
                <a:lumOff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b="1" dirty="0">
                <a:latin typeface="Century Gothic" panose="020B0502020202020204" pitchFamily="34" charset="0"/>
                <a:cs typeface="Arial" panose="020B0604020202020204" pitchFamily="34" charset="0"/>
              </a:endParaRPr>
            </a:p>
            <a:p>
              <a:pPr algn="ctr"/>
              <a:r>
                <a:rPr lang="fr-FR" b="1" dirty="0">
                  <a:latin typeface="Century Gothic" panose="020B0502020202020204" pitchFamily="34" charset="0"/>
                  <a:cs typeface="Arial" panose="020B0604020202020204" pitchFamily="34" charset="0"/>
                </a:rPr>
                <a:t>ESBV</a:t>
              </a:r>
            </a:p>
            <a:p>
              <a:pPr algn="ctr"/>
              <a:r>
                <a:rPr lang="fr-FR" b="1" dirty="0">
                  <a:latin typeface="Century Gothic" panose="020B0502020202020204" pitchFamily="34" charset="0"/>
                  <a:cs typeface="Arial" panose="020B0604020202020204" pitchFamily="34" charset="0"/>
                </a:rPr>
                <a:t>Unités auditées</a:t>
              </a:r>
            </a:p>
            <a:p>
              <a:pPr algn="ctr"/>
              <a:r>
                <a:rPr lang="fr-FR" sz="1600" dirty="0">
                  <a:latin typeface="Century Gothic" panose="020B0502020202020204" pitchFamily="34" charset="0"/>
                  <a:cs typeface="Arial" panose="020B0604020202020204" pitchFamily="34" charset="0"/>
                </a:rPr>
                <a:t>Coût </a:t>
              </a:r>
            </a:p>
            <a:p>
              <a:pPr algn="ctr"/>
              <a:r>
                <a:rPr lang="fr-FR" sz="1600" dirty="0">
                  <a:latin typeface="Century Gothic" panose="020B0502020202020204" pitchFamily="34" charset="0"/>
                  <a:cs typeface="Arial" panose="020B0604020202020204" pitchFamily="34" charset="0"/>
                </a:rPr>
                <a:t> Aromathérapie </a:t>
              </a:r>
              <a:r>
                <a:rPr lang="fr-FR" sz="2000" b="1" dirty="0">
                  <a:latin typeface="Century Gothic" panose="020B0502020202020204" pitchFamily="34" charset="0"/>
                  <a:cs typeface="Arial" panose="020B0604020202020204" pitchFamily="34" charset="0"/>
                </a:rPr>
                <a:t>+ </a:t>
              </a:r>
              <a:r>
                <a:rPr lang="fr-FR" sz="2000" dirty="0">
                  <a:latin typeface="Century Gothic" panose="020B0502020202020204" pitchFamily="34" charset="0"/>
                  <a:cs typeface="Arial" panose="020B0604020202020204" pitchFamily="34" charset="0"/>
                </a:rPr>
                <a:t>A</a:t>
              </a:r>
              <a:r>
                <a:rPr lang="fr-FR" sz="1600" dirty="0">
                  <a:latin typeface="Century Gothic" panose="020B0502020202020204" pitchFamily="34" charset="0"/>
                  <a:cs typeface="Arial" panose="020B0604020202020204" pitchFamily="34" charset="0"/>
                </a:rPr>
                <a:t>ntifongiques médicamenteux </a:t>
              </a:r>
              <a:r>
                <a:rPr lang="fr-FR" sz="2400" dirty="0">
                  <a:solidFill>
                    <a:schemeClr val="tx2"/>
                  </a:solidFill>
                  <a:latin typeface="Century Gothic" panose="020B0502020202020204" pitchFamily="34" charset="0"/>
                  <a:cs typeface="Arial" panose="020B0604020202020204" pitchFamily="34" charset="0"/>
                </a:rPr>
                <a:t>160.87€</a:t>
              </a:r>
              <a:endParaRPr lang="fr-FR" sz="1600" dirty="0">
                <a:latin typeface="Century Gothic" panose="020B0502020202020204" pitchFamily="34" charset="0"/>
                <a:cs typeface="Arial" panose="020B0604020202020204" pitchFamily="34" charset="0"/>
              </a:endParaRPr>
            </a:p>
          </p:txBody>
        </p:sp>
        <p:pic>
          <p:nvPicPr>
            <p:cNvPr id="20" name="Image 19">
              <a:extLst>
                <a:ext uri="{FF2B5EF4-FFF2-40B4-BE49-F238E27FC236}">
                  <a16:creationId xmlns:a16="http://schemas.microsoft.com/office/drawing/2014/main" id="{4DBF3C6C-D5AE-409A-8B99-DBC2FEEE07CB}"/>
                </a:ext>
              </a:extLst>
            </p:cNvPr>
            <p:cNvPicPr>
              <a:picLocks noChangeAspect="1"/>
            </p:cNvPicPr>
            <p:nvPr/>
          </p:nvPicPr>
          <p:blipFill>
            <a:blip r:embed="rId6"/>
            <a:stretch>
              <a:fillRect/>
            </a:stretch>
          </p:blipFill>
          <p:spPr>
            <a:xfrm>
              <a:off x="2518648" y="3847261"/>
              <a:ext cx="565903" cy="565903"/>
            </a:xfrm>
            <a:prstGeom prst="rect">
              <a:avLst/>
            </a:prstGeom>
          </p:spPr>
        </p:pic>
      </p:grpSp>
      <p:graphicFrame>
        <p:nvGraphicFramePr>
          <p:cNvPr id="13" name="Graphique 12">
            <a:extLst>
              <a:ext uri="{FF2B5EF4-FFF2-40B4-BE49-F238E27FC236}">
                <a16:creationId xmlns:a16="http://schemas.microsoft.com/office/drawing/2014/main" id="{B6FFFFD2-35E1-463B-AD5E-4F927326456D}"/>
              </a:ext>
            </a:extLst>
          </p:cNvPr>
          <p:cNvGraphicFramePr>
            <a:graphicFrameLocks/>
          </p:cNvGraphicFramePr>
          <p:nvPr>
            <p:extLst>
              <p:ext uri="{D42A27DB-BD31-4B8C-83A1-F6EECF244321}">
                <p14:modId xmlns:p14="http://schemas.microsoft.com/office/powerpoint/2010/main" val="593148544"/>
              </p:ext>
            </p:extLst>
          </p:nvPr>
        </p:nvGraphicFramePr>
        <p:xfrm>
          <a:off x="5333886" y="1818429"/>
          <a:ext cx="5872877" cy="3884774"/>
        </p:xfrm>
        <a:graphic>
          <a:graphicData uri="http://schemas.openxmlformats.org/drawingml/2006/chart">
            <c:chart xmlns:c="http://schemas.openxmlformats.org/drawingml/2006/chart" xmlns:r="http://schemas.openxmlformats.org/officeDocument/2006/relationships" r:id="rId7"/>
          </a:graphicData>
        </a:graphic>
      </p:graphicFrame>
      <p:grpSp>
        <p:nvGrpSpPr>
          <p:cNvPr id="17" name="Groupe 16">
            <a:extLst>
              <a:ext uri="{FF2B5EF4-FFF2-40B4-BE49-F238E27FC236}">
                <a16:creationId xmlns:a16="http://schemas.microsoft.com/office/drawing/2014/main" id="{8D70DDE9-724F-4D6D-8CE6-8564ACC257C1}"/>
              </a:ext>
            </a:extLst>
          </p:cNvPr>
          <p:cNvGrpSpPr/>
          <p:nvPr/>
        </p:nvGrpSpPr>
        <p:grpSpPr>
          <a:xfrm>
            <a:off x="168815" y="64539"/>
            <a:ext cx="1692619" cy="1828808"/>
            <a:chOff x="-110894" y="212960"/>
            <a:chExt cx="2374257" cy="2374257"/>
          </a:xfrm>
        </p:grpSpPr>
        <p:sp>
          <p:nvSpPr>
            <p:cNvPr id="18" name="Ellipse 17">
              <a:extLst>
                <a:ext uri="{FF2B5EF4-FFF2-40B4-BE49-F238E27FC236}">
                  <a16:creationId xmlns:a16="http://schemas.microsoft.com/office/drawing/2014/main" id="{201AA7FC-3F99-4A67-A4F3-C2EA9EA3AAD0}"/>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278729F2-F6E2-44AE-B67F-3ACFF2059657}"/>
                </a:ext>
              </a:extLst>
            </p:cNvPr>
            <p:cNvPicPr>
              <a:picLocks noChangeAspect="1"/>
            </p:cNvPicPr>
            <p:nvPr/>
          </p:nvPicPr>
          <p:blipFill>
            <a:blip r:embed="rId6"/>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668689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12900"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5185514" y="172348"/>
            <a:ext cx="7330440" cy="584775"/>
          </a:xfrm>
          <a:prstGeom prst="rect">
            <a:avLst/>
          </a:prstGeom>
        </p:spPr>
        <p:txBody>
          <a:bodyPr wrap="square">
            <a:spAutoFit/>
          </a:bodyPr>
          <a:lstStyle/>
          <a:p>
            <a:r>
              <a:rPr lang="fr-FR" sz="3200" b="1" dirty="0">
                <a:solidFill>
                  <a:srgbClr val="00A199"/>
                </a:solidFill>
                <a:latin typeface="Century Gothic" panose="020B0502020202020204" pitchFamily="34" charset="0"/>
              </a:rPr>
              <a:t>CONCLUSION</a:t>
            </a:r>
          </a:p>
        </p:txBody>
      </p:sp>
      <p:sp>
        <p:nvSpPr>
          <p:cNvPr id="9" name="object 8">
            <a:extLst>
              <a:ext uri="{FF2B5EF4-FFF2-40B4-BE49-F238E27FC236}">
                <a16:creationId xmlns:a16="http://schemas.microsoft.com/office/drawing/2014/main" id="{752E4F4C-8332-409C-B767-5E364EA32DEE}"/>
              </a:ext>
            </a:extLst>
          </p:cNvPr>
          <p:cNvSpPr txBox="1"/>
          <p:nvPr/>
        </p:nvSpPr>
        <p:spPr>
          <a:xfrm>
            <a:off x="1719138" y="999415"/>
            <a:ext cx="4611829" cy="2377574"/>
          </a:xfrm>
          <a:prstGeom prst="rect">
            <a:avLst/>
          </a:prstGeom>
        </p:spPr>
        <p:txBody>
          <a:bodyPr vert="horz" wrap="square" lIns="0" tIns="12700" rIns="0" bIns="0" rtlCol="0">
            <a:spAutoFit/>
          </a:bodyPr>
          <a:lstStyle/>
          <a:p>
            <a:pPr algn="ctr"/>
            <a:r>
              <a:rPr lang="fr-FR" sz="2000" b="1" spc="-100" dirty="0">
                <a:latin typeface="Century Gothic" panose="020B0502020202020204" pitchFamily="34" charset="0"/>
                <a:cs typeface="Arial" panose="020B0604020202020204" pitchFamily="34" charset="0"/>
              </a:rPr>
              <a:t>Evaluer la qualité de la traçabilité</a:t>
            </a:r>
          </a:p>
          <a:p>
            <a:pPr algn="ctr"/>
            <a:endParaRPr lang="fr-FR" b="1" spc="-100" dirty="0">
              <a:latin typeface="Century Gothic" panose="020B0502020202020204" pitchFamily="34" charset="0"/>
              <a:cs typeface="Arial" panose="020B0604020202020204" pitchFamily="34" charset="0"/>
            </a:endParaRPr>
          </a:p>
          <a:p>
            <a:pPr marL="285750" marR="127000" lvl="1" indent="-285750">
              <a:spcBef>
                <a:spcPts val="100"/>
              </a:spcBef>
              <a:buFont typeface="Arial" panose="020B0604020202020204" pitchFamily="34" charset="0"/>
              <a:buChar char="•"/>
            </a:pPr>
            <a:r>
              <a:rPr lang="fr-FR" dirty="0">
                <a:latin typeface="Century Gothic" panose="020B0502020202020204" pitchFamily="34" charset="0"/>
                <a:cs typeface="Arial" panose="020B0604020202020204" pitchFamily="34" charset="0"/>
              </a:rPr>
              <a:t>Des transmissions ciblées et des actes IDE et AS retrouvés dans les dossiers mais parfois défaut de prescription médicale</a:t>
            </a:r>
          </a:p>
          <a:p>
            <a:pPr marL="285750" marR="127000" lvl="1" indent="-285750">
              <a:spcBef>
                <a:spcPts val="100"/>
              </a:spcBef>
              <a:buFont typeface="Arial" panose="020B0604020202020204" pitchFamily="34" charset="0"/>
              <a:buChar char="•"/>
            </a:pPr>
            <a:r>
              <a:rPr lang="fr-FR" dirty="0">
                <a:latin typeface="Century Gothic" panose="020B0502020202020204" pitchFamily="34" charset="0"/>
                <a:cs typeface="Arial" panose="020B0604020202020204" pitchFamily="34" charset="0"/>
              </a:rPr>
              <a:t>Pas de retour sur l’évolution de l’atteinte cutanée</a:t>
            </a:r>
            <a:r>
              <a:rPr lang="fr-FR" sz="2400" spc="-100" dirty="0">
                <a:latin typeface="Lucida Sans Unicode"/>
                <a:cs typeface="Lucida Sans Unicode"/>
              </a:rPr>
              <a:t> </a:t>
            </a:r>
          </a:p>
        </p:txBody>
      </p:sp>
      <p:sp>
        <p:nvSpPr>
          <p:cNvPr id="13" name="Espace réservé du contenu 8">
            <a:extLst>
              <a:ext uri="{FF2B5EF4-FFF2-40B4-BE49-F238E27FC236}">
                <a16:creationId xmlns:a16="http://schemas.microsoft.com/office/drawing/2014/main" id="{3F1600B3-67A5-41F4-AD56-2E020C0E3A2A}"/>
              </a:ext>
            </a:extLst>
          </p:cNvPr>
          <p:cNvSpPr txBox="1">
            <a:spLocks/>
          </p:cNvSpPr>
          <p:nvPr/>
        </p:nvSpPr>
        <p:spPr>
          <a:xfrm>
            <a:off x="6646379" y="978729"/>
            <a:ext cx="5432207" cy="32175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27000" indent="0" algn="ctr">
              <a:spcBef>
                <a:spcPts val="100"/>
              </a:spcBef>
              <a:buNone/>
            </a:pPr>
            <a:r>
              <a:rPr lang="fr-FR" sz="2000" b="1" spc="-100" dirty="0">
                <a:latin typeface="Century Gothic" panose="020B0502020202020204" pitchFamily="34" charset="0"/>
                <a:cs typeface="Arial" panose="020B0604020202020204" pitchFamily="34" charset="0"/>
              </a:rPr>
              <a:t>Evaluer le respect de la procédure </a:t>
            </a:r>
          </a:p>
          <a:p>
            <a:pPr marL="285750" marR="127000" indent="-285750">
              <a:spcBef>
                <a:spcPts val="100"/>
              </a:spcBef>
            </a:pPr>
            <a:endParaRPr lang="fr-FR" sz="2000" dirty="0">
              <a:latin typeface="Century Gothic" panose="020B0502020202020204" pitchFamily="34" charset="0"/>
              <a:cs typeface="Tahoma"/>
            </a:endParaRPr>
          </a:p>
          <a:p>
            <a:pPr marL="285750" marR="127000" indent="-285750">
              <a:spcBef>
                <a:spcPts val="100"/>
              </a:spcBef>
            </a:pPr>
            <a:r>
              <a:rPr lang="fr-FR" sz="1800" dirty="0">
                <a:latin typeface="Century Gothic" panose="020B0502020202020204" pitchFamily="34" charset="0"/>
                <a:cs typeface="Arial" panose="020B0604020202020204" pitchFamily="34" charset="0"/>
              </a:rPr>
              <a:t>Des essais de traitements médicamenteux parfois débutés </a:t>
            </a:r>
            <a:r>
              <a:rPr lang="fr-FR" sz="1800" u="sng" dirty="0">
                <a:latin typeface="Century Gothic" panose="020B0502020202020204" pitchFamily="34" charset="0"/>
                <a:cs typeface="Arial" panose="020B0604020202020204" pitchFamily="34" charset="0"/>
              </a:rPr>
              <a:t>avant</a:t>
            </a:r>
            <a:r>
              <a:rPr lang="fr-FR" sz="1800" dirty="0">
                <a:latin typeface="Century Gothic" panose="020B0502020202020204" pitchFamily="34" charset="0"/>
                <a:cs typeface="Arial" panose="020B0604020202020204" pitchFamily="34" charset="0"/>
              </a:rPr>
              <a:t> </a:t>
            </a:r>
            <a:r>
              <a:rPr lang="fr-FR" sz="1800" b="1" dirty="0">
                <a:latin typeface="Century Gothic" panose="020B0502020202020204" pitchFamily="34" charset="0"/>
                <a:cs typeface="Arial" panose="020B0604020202020204" pitchFamily="34" charset="0"/>
              </a:rPr>
              <a:t>ou</a:t>
            </a:r>
            <a:r>
              <a:rPr lang="fr-FR" sz="1800" dirty="0">
                <a:latin typeface="Century Gothic" panose="020B0502020202020204" pitchFamily="34" charset="0"/>
                <a:cs typeface="Arial" panose="020B0604020202020204" pitchFamily="34" charset="0"/>
              </a:rPr>
              <a:t> </a:t>
            </a:r>
            <a:r>
              <a:rPr lang="fr-FR" sz="1800" u="sng" dirty="0">
                <a:latin typeface="Century Gothic" panose="020B0502020202020204" pitchFamily="34" charset="0"/>
                <a:cs typeface="Arial" panose="020B0604020202020204" pitchFamily="34" charset="0"/>
              </a:rPr>
              <a:t>en même temps </a:t>
            </a:r>
            <a:r>
              <a:rPr lang="fr-FR" sz="1800" dirty="0">
                <a:latin typeface="Century Gothic" panose="020B0502020202020204" pitchFamily="34" charset="0"/>
                <a:cs typeface="Arial" panose="020B0604020202020204" pitchFamily="34" charset="0"/>
              </a:rPr>
              <a:t>que la synergie candidose</a:t>
            </a:r>
          </a:p>
          <a:p>
            <a:pPr marL="285750" marR="127000" indent="-285750">
              <a:lnSpc>
                <a:spcPct val="100000"/>
              </a:lnSpc>
              <a:spcBef>
                <a:spcPts val="100"/>
              </a:spcBef>
            </a:pPr>
            <a:r>
              <a:rPr lang="fr-FR" sz="1800" dirty="0">
                <a:latin typeface="Century Gothic" panose="020B0502020202020204" pitchFamily="34" charset="0"/>
                <a:cs typeface="Arial" panose="020B0604020202020204" pitchFamily="34" charset="0"/>
              </a:rPr>
              <a:t>Une connaissance du protocole mais le nombre d’applications est-elle toujours respectée ?</a:t>
            </a:r>
          </a:p>
          <a:p>
            <a:pPr marL="285750" marR="127000" indent="-285750">
              <a:spcBef>
                <a:spcPts val="100"/>
              </a:spcBef>
            </a:pPr>
            <a:r>
              <a:rPr lang="fr-FR" sz="1800" dirty="0">
                <a:latin typeface="Century Gothic" panose="020B0502020202020204" pitchFamily="34" charset="0"/>
                <a:cs typeface="Arial" panose="020B0604020202020204" pitchFamily="34" charset="0"/>
              </a:rPr>
              <a:t>Un ajustement des pratiques soit en curatif soit en préventif</a:t>
            </a:r>
            <a:endParaRPr lang="fr-FR" sz="2000" dirty="0">
              <a:latin typeface="Tahoma"/>
              <a:cs typeface="Tahoma"/>
            </a:endParaRPr>
          </a:p>
        </p:txBody>
      </p:sp>
      <p:sp>
        <p:nvSpPr>
          <p:cNvPr id="14" name="Espace réservé du contenu 4">
            <a:extLst>
              <a:ext uri="{FF2B5EF4-FFF2-40B4-BE49-F238E27FC236}">
                <a16:creationId xmlns:a16="http://schemas.microsoft.com/office/drawing/2014/main" id="{EB29176B-257F-417B-9967-721B120F5756}"/>
              </a:ext>
            </a:extLst>
          </p:cNvPr>
          <p:cNvSpPr txBox="1">
            <a:spLocks/>
          </p:cNvSpPr>
          <p:nvPr/>
        </p:nvSpPr>
        <p:spPr>
          <a:xfrm>
            <a:off x="3057407" y="4375067"/>
            <a:ext cx="7810500" cy="14456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000" b="1" spc="-100" dirty="0">
                <a:latin typeface="Century Gothic" panose="020B0502020202020204" pitchFamily="34" charset="0"/>
                <a:cs typeface="Arial" panose="020B0604020202020204" pitchFamily="34" charset="0"/>
              </a:rPr>
              <a:t>Evaluer l’efficacité de la synergie</a:t>
            </a:r>
            <a:br>
              <a:rPr lang="fr-FR" sz="1600" dirty="0">
                <a:latin typeface="Century Gothic" panose="020B0502020202020204" pitchFamily="34" charset="0"/>
                <a:cs typeface="Arial" panose="020B0604020202020204" pitchFamily="34" charset="0"/>
              </a:rPr>
            </a:br>
            <a:endParaRPr lang="fr-FR" sz="1600" dirty="0">
              <a:latin typeface="Century Gothic" panose="020B0502020202020204" pitchFamily="34" charset="0"/>
              <a:cs typeface="Arial" panose="020B0604020202020204" pitchFamily="34" charset="0"/>
            </a:endParaRPr>
          </a:p>
          <a:p>
            <a:pPr marL="285750" marR="127000" indent="-285750">
              <a:lnSpc>
                <a:spcPct val="100000"/>
              </a:lnSpc>
              <a:spcBef>
                <a:spcPts val="100"/>
              </a:spcBef>
            </a:pPr>
            <a:r>
              <a:rPr lang="fr-FR" sz="1800" dirty="0">
                <a:latin typeface="Century Gothic" panose="020B0502020202020204" pitchFamily="34" charset="0"/>
                <a:cs typeface="Arial" panose="020B0604020202020204" pitchFamily="34" charset="0"/>
              </a:rPr>
              <a:t>Peu de transmissions écrites exploitables</a:t>
            </a:r>
          </a:p>
          <a:p>
            <a:pPr marL="285750" marR="127000" indent="-285750">
              <a:lnSpc>
                <a:spcPct val="100000"/>
              </a:lnSpc>
              <a:spcBef>
                <a:spcPts val="100"/>
              </a:spcBef>
            </a:pPr>
            <a:r>
              <a:rPr lang="fr-FR" sz="1800" dirty="0">
                <a:latin typeface="Century Gothic" panose="020B0502020202020204" pitchFamily="34" charset="0"/>
                <a:cs typeface="Arial" panose="020B0604020202020204" pitchFamily="34" charset="0"/>
              </a:rPr>
              <a:t>Mais un bon retour à l’orale des professionnels</a:t>
            </a:r>
            <a:endParaRPr lang="fr-FR" sz="2000" dirty="0"/>
          </a:p>
        </p:txBody>
      </p:sp>
      <p:sp>
        <p:nvSpPr>
          <p:cNvPr id="15" name="Rectangle 14">
            <a:extLst>
              <a:ext uri="{FF2B5EF4-FFF2-40B4-BE49-F238E27FC236}">
                <a16:creationId xmlns:a16="http://schemas.microsoft.com/office/drawing/2014/main" id="{4161FF4B-6518-4683-9597-860E72DAC76B}"/>
              </a:ext>
            </a:extLst>
          </p:cNvPr>
          <p:cNvSpPr/>
          <p:nvPr/>
        </p:nvSpPr>
        <p:spPr>
          <a:xfrm>
            <a:off x="2054417" y="5658530"/>
            <a:ext cx="9183924" cy="400110"/>
          </a:xfrm>
          <a:prstGeom prst="rect">
            <a:avLst/>
          </a:prstGeom>
        </p:spPr>
        <p:txBody>
          <a:bodyPr wrap="none">
            <a:spAutoFit/>
          </a:bodyPr>
          <a:lstStyle/>
          <a:p>
            <a:pPr marR="127000">
              <a:lnSpc>
                <a:spcPct val="100000"/>
              </a:lnSpc>
              <a:spcBef>
                <a:spcPts val="100"/>
              </a:spcBef>
            </a:pPr>
            <a:r>
              <a:rPr lang="fr-FR" sz="2000" b="1" dirty="0">
                <a:solidFill>
                  <a:srgbClr val="00A199"/>
                </a:solidFill>
                <a:latin typeface="Century Gothic" panose="020B0502020202020204" pitchFamily="34" charset="0"/>
                <a:cs typeface="Arial" panose="020B0604020202020204" pitchFamily="34" charset="0"/>
              </a:rPr>
              <a:t>« la synergie fonctionne bien et parfois mieux que certains traitements »</a:t>
            </a:r>
          </a:p>
        </p:txBody>
      </p:sp>
      <p:grpSp>
        <p:nvGrpSpPr>
          <p:cNvPr id="16" name="Groupe 15">
            <a:extLst>
              <a:ext uri="{FF2B5EF4-FFF2-40B4-BE49-F238E27FC236}">
                <a16:creationId xmlns:a16="http://schemas.microsoft.com/office/drawing/2014/main" id="{1FAEBBB7-0FF8-493A-856D-F76D24CF2397}"/>
              </a:ext>
            </a:extLst>
          </p:cNvPr>
          <p:cNvGrpSpPr/>
          <p:nvPr/>
        </p:nvGrpSpPr>
        <p:grpSpPr>
          <a:xfrm>
            <a:off x="168815" y="64539"/>
            <a:ext cx="1692619" cy="1828808"/>
            <a:chOff x="-110894" y="212960"/>
            <a:chExt cx="2374257" cy="2374257"/>
          </a:xfrm>
        </p:grpSpPr>
        <p:sp>
          <p:nvSpPr>
            <p:cNvPr id="17" name="Ellipse 16">
              <a:extLst>
                <a:ext uri="{FF2B5EF4-FFF2-40B4-BE49-F238E27FC236}">
                  <a16:creationId xmlns:a16="http://schemas.microsoft.com/office/drawing/2014/main" id="{FB295B5F-3BA7-432F-8EA6-EA0420CA6084}"/>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9AA3A3C4-2363-4011-85EA-0E892B0C7957}"/>
                </a:ext>
              </a:extLst>
            </p:cNvPr>
            <p:cNvPicPr>
              <a:picLocks noChangeAspect="1"/>
            </p:cNvPicPr>
            <p:nvPr/>
          </p:nvPicPr>
          <p:blipFill>
            <a:blip r:embed="rId5"/>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4156128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516647"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3627174" y="1648326"/>
            <a:ext cx="7668895" cy="3354765"/>
          </a:xfrm>
          <a:prstGeom prst="rect">
            <a:avLst/>
          </a:prstGeom>
        </p:spPr>
        <p:txBody>
          <a:bodyPr wrap="square">
            <a:spAutoFit/>
          </a:bodyPr>
          <a:lstStyle/>
          <a:p>
            <a:r>
              <a:rPr lang="fr-FR" sz="3600" b="1" dirty="0">
                <a:solidFill>
                  <a:srgbClr val="00A199"/>
                </a:solidFill>
                <a:latin typeface="Century Gothic" panose="020B0502020202020204" pitchFamily="34" charset="0"/>
              </a:rPr>
              <a:t>LIMITES AUX BONNES PRATIQUES</a:t>
            </a:r>
          </a:p>
          <a:p>
            <a:endParaRPr lang="fr-FR" sz="3600" b="1" dirty="0">
              <a:solidFill>
                <a:srgbClr val="00A199"/>
              </a:solidFill>
              <a:latin typeface="Century Gothic" panose="020B0502020202020204" pitchFamily="34" charset="0"/>
            </a:endParaRPr>
          </a:p>
          <a:p>
            <a:pPr marL="457200" indent="-457200">
              <a:buFont typeface="Wingdings" panose="05000000000000000000" pitchFamily="2" charset="2"/>
              <a:buChar char="§"/>
            </a:pPr>
            <a:r>
              <a:rPr lang="fr-FR" sz="2800" b="1" spc="140" dirty="0">
                <a:solidFill>
                  <a:srgbClr val="D8DB73"/>
                </a:solidFill>
                <a:latin typeface="Century Gothic" panose="020B0502020202020204" pitchFamily="34" charset="0"/>
                <a:ea typeface="+mj-ea"/>
                <a:cs typeface="Arial" panose="020B0604020202020204" pitchFamily="34" charset="0"/>
              </a:rPr>
              <a:t>Indications pour l’application de la synergie</a:t>
            </a:r>
          </a:p>
          <a:p>
            <a:pPr marL="457200" indent="-457200">
              <a:buFont typeface="Wingdings" panose="05000000000000000000" pitchFamily="2" charset="2"/>
              <a:buChar char="§"/>
            </a:pPr>
            <a:r>
              <a:rPr lang="fr-FR" sz="2800" b="1" spc="140" dirty="0">
                <a:solidFill>
                  <a:srgbClr val="D8DB73"/>
                </a:solidFill>
                <a:latin typeface="Century Gothic" panose="020B0502020202020204" pitchFamily="34" charset="0"/>
                <a:ea typeface="+mj-ea"/>
                <a:cs typeface="Arial" panose="020B0604020202020204" pitchFamily="34" charset="0"/>
              </a:rPr>
              <a:t>Respect du nombre d’applications</a:t>
            </a:r>
          </a:p>
          <a:p>
            <a:pPr marL="457200" indent="-457200">
              <a:buFont typeface="Wingdings" panose="05000000000000000000" pitchFamily="2" charset="2"/>
              <a:buChar char="§"/>
            </a:pPr>
            <a:r>
              <a:rPr lang="fr-FR" sz="2800" b="1" spc="140" dirty="0">
                <a:solidFill>
                  <a:srgbClr val="D8DB73"/>
                </a:solidFill>
                <a:latin typeface="Century Gothic" panose="020B0502020202020204" pitchFamily="34" charset="0"/>
                <a:ea typeface="+mj-ea"/>
                <a:cs typeface="Arial" panose="020B0604020202020204" pitchFamily="34" charset="0"/>
              </a:rPr>
              <a:t>Temps d’évaluation</a:t>
            </a:r>
          </a:p>
          <a:p>
            <a:pPr marL="457200" indent="-457200">
              <a:buFont typeface="Wingdings" panose="05000000000000000000" pitchFamily="2" charset="2"/>
              <a:buChar char="§"/>
            </a:pPr>
            <a:r>
              <a:rPr lang="fr-FR" sz="2800" b="1" spc="140" dirty="0">
                <a:solidFill>
                  <a:srgbClr val="D8DB73"/>
                </a:solidFill>
                <a:latin typeface="Century Gothic" panose="020B0502020202020204" pitchFamily="34" charset="0"/>
                <a:ea typeface="+mj-ea"/>
                <a:cs typeface="Arial" panose="020B0604020202020204" pitchFamily="34" charset="0"/>
              </a:rPr>
              <a:t>Professionnels non formés (</a:t>
            </a:r>
            <a:r>
              <a:rPr lang="fr-FR" sz="2800" b="1" spc="140" dirty="0" err="1">
                <a:solidFill>
                  <a:srgbClr val="D8DB73"/>
                </a:solidFill>
                <a:latin typeface="Century Gothic" panose="020B0502020202020204" pitchFamily="34" charset="0"/>
                <a:ea typeface="+mj-ea"/>
                <a:cs typeface="Arial" panose="020B0604020202020204" pitchFamily="34" charset="0"/>
              </a:rPr>
              <a:t>turn</a:t>
            </a:r>
            <a:r>
              <a:rPr lang="fr-FR" sz="2800" b="1" spc="140" dirty="0">
                <a:solidFill>
                  <a:srgbClr val="D8DB73"/>
                </a:solidFill>
                <a:latin typeface="Century Gothic" panose="020B0502020202020204" pitchFamily="34" charset="0"/>
                <a:ea typeface="+mj-ea"/>
                <a:cs typeface="Arial" panose="020B0604020202020204" pitchFamily="34" charset="0"/>
              </a:rPr>
              <a:t> over)</a:t>
            </a:r>
          </a:p>
        </p:txBody>
      </p:sp>
      <p:grpSp>
        <p:nvGrpSpPr>
          <p:cNvPr id="7" name="Groupe 6">
            <a:extLst>
              <a:ext uri="{FF2B5EF4-FFF2-40B4-BE49-F238E27FC236}">
                <a16:creationId xmlns:a16="http://schemas.microsoft.com/office/drawing/2014/main" id="{985218EA-191F-4B8D-BF5C-9F8E28861310}"/>
              </a:ext>
            </a:extLst>
          </p:cNvPr>
          <p:cNvGrpSpPr/>
          <p:nvPr/>
        </p:nvGrpSpPr>
        <p:grpSpPr>
          <a:xfrm>
            <a:off x="168815" y="64539"/>
            <a:ext cx="1692619" cy="1828808"/>
            <a:chOff x="-110894" y="212960"/>
            <a:chExt cx="2374257" cy="2374257"/>
          </a:xfrm>
        </p:grpSpPr>
        <p:sp>
          <p:nvSpPr>
            <p:cNvPr id="9" name="Ellipse 8">
              <a:extLst>
                <a:ext uri="{FF2B5EF4-FFF2-40B4-BE49-F238E27FC236}">
                  <a16:creationId xmlns:a16="http://schemas.microsoft.com/office/drawing/2014/main" id="{172AE06D-C1A0-4853-AA20-F2B589F7E0D8}"/>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779CAB4-DB9C-49EE-9711-BE4056C037BE}"/>
                </a:ext>
              </a:extLst>
            </p:cNvPr>
            <p:cNvPicPr>
              <a:picLocks noChangeAspect="1"/>
            </p:cNvPicPr>
            <p:nvPr/>
          </p:nvPicPr>
          <p:blipFill>
            <a:blip r:embed="rId5"/>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2087974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12900"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9" name="ZoneTexte 8">
            <a:extLst>
              <a:ext uri="{FF2B5EF4-FFF2-40B4-BE49-F238E27FC236}">
                <a16:creationId xmlns:a16="http://schemas.microsoft.com/office/drawing/2014/main" id="{D2658CF9-A5FB-45B9-B47B-11357AFFD704}"/>
              </a:ext>
            </a:extLst>
          </p:cNvPr>
          <p:cNvSpPr txBox="1"/>
          <p:nvPr/>
        </p:nvSpPr>
        <p:spPr>
          <a:xfrm>
            <a:off x="3530921" y="1483002"/>
            <a:ext cx="7539530" cy="4585871"/>
          </a:xfrm>
          <a:prstGeom prst="rect">
            <a:avLst/>
          </a:prstGeom>
          <a:solidFill>
            <a:schemeClr val="bg1"/>
          </a:solidFill>
        </p:spPr>
        <p:txBody>
          <a:bodyPr wrap="square" rtlCol="0">
            <a:spAutoFit/>
          </a:bodyPr>
          <a:lstStyle/>
          <a:p>
            <a:r>
              <a:rPr lang="fr-FR" sz="3600" b="1" dirty="0">
                <a:solidFill>
                  <a:srgbClr val="00A199"/>
                </a:solidFill>
                <a:latin typeface="Century Gothic" panose="020B0502020202020204" pitchFamily="34" charset="0"/>
              </a:rPr>
              <a:t>AXES D’AMELIORATIONS</a:t>
            </a:r>
          </a:p>
          <a:p>
            <a:endParaRPr lang="fr-FR" sz="3200" b="1" dirty="0">
              <a:solidFill>
                <a:srgbClr val="00A199"/>
              </a:solidFill>
              <a:latin typeface="Century Gothic" panose="020B0502020202020204" pitchFamily="34" charset="0"/>
            </a:endParaRPr>
          </a:p>
          <a:p>
            <a:pPr marL="457200" indent="-457200">
              <a:buFont typeface="Wingdings" panose="05000000000000000000" pitchFamily="2" charset="2"/>
              <a:buChar char="§"/>
            </a:pPr>
            <a:r>
              <a:rPr lang="fr-FR" sz="2800" b="1" spc="140" dirty="0">
                <a:solidFill>
                  <a:srgbClr val="D8DB73"/>
                </a:solidFill>
                <a:latin typeface="Century Gothic" panose="020B0502020202020204" pitchFamily="34" charset="0"/>
                <a:ea typeface="+mj-ea"/>
                <a:cs typeface="Arial" panose="020B0604020202020204" pitchFamily="34" charset="0"/>
              </a:rPr>
              <a:t>Prévention : soins d’hygiène et produits utilisés</a:t>
            </a:r>
          </a:p>
          <a:p>
            <a:pPr marL="457200" indent="-457200">
              <a:buFont typeface="Wingdings" panose="05000000000000000000" pitchFamily="2" charset="2"/>
              <a:buChar char="§"/>
            </a:pPr>
            <a:r>
              <a:rPr lang="fr-FR" sz="2800" b="1" spc="140" dirty="0">
                <a:solidFill>
                  <a:srgbClr val="D8DB73"/>
                </a:solidFill>
                <a:latin typeface="Century Gothic" panose="020B0502020202020204" pitchFamily="34" charset="0"/>
                <a:ea typeface="+mj-ea"/>
                <a:cs typeface="Arial" panose="020B0604020202020204" pitchFamily="34" charset="0"/>
              </a:rPr>
              <a:t>Sensibilisation auprès des professionnels :</a:t>
            </a:r>
          </a:p>
          <a:p>
            <a:pPr lvl="2" indent="-457200">
              <a:buFont typeface="Courier New" panose="02070309020205020404" pitchFamily="49" charset="0"/>
              <a:buChar char="o"/>
            </a:pPr>
            <a:r>
              <a:rPr lang="fr-FR" sz="2800" b="1" spc="140" dirty="0">
                <a:solidFill>
                  <a:srgbClr val="D8DB73"/>
                </a:solidFill>
                <a:latin typeface="Century Gothic" panose="020B0502020202020204" pitchFamily="34" charset="0"/>
                <a:ea typeface="+mj-ea"/>
                <a:cs typeface="Arial" panose="020B0604020202020204" pitchFamily="34" charset="0"/>
              </a:rPr>
              <a:t>Importance d’évaluer l’efficacité</a:t>
            </a:r>
          </a:p>
          <a:p>
            <a:pPr lvl="2" indent="-457200">
              <a:buFont typeface="Courier New" panose="02070309020205020404" pitchFamily="49" charset="0"/>
              <a:buChar char="o"/>
            </a:pPr>
            <a:r>
              <a:rPr lang="fr-FR" sz="2800" b="1" spc="140" dirty="0">
                <a:solidFill>
                  <a:srgbClr val="D8DB73"/>
                </a:solidFill>
                <a:latin typeface="Century Gothic" panose="020B0502020202020204" pitchFamily="34" charset="0"/>
                <a:ea typeface="+mj-ea"/>
                <a:cs typeface="Arial" panose="020B0604020202020204" pitchFamily="34" charset="0"/>
              </a:rPr>
              <a:t>Recours en 1ère intention de la synergie candidoses cutanées</a:t>
            </a:r>
          </a:p>
          <a:p>
            <a:r>
              <a:rPr lang="fr-FR" sz="2800" dirty="0">
                <a:solidFill>
                  <a:schemeClr val="bg1"/>
                </a:solidFill>
                <a:latin typeface="Century Gothic" panose="020B0502020202020204" pitchFamily="34" charset="0"/>
              </a:rPr>
              <a:t>	</a:t>
            </a:r>
            <a:endParaRPr lang="fr-FR" sz="3600" dirty="0">
              <a:solidFill>
                <a:schemeClr val="bg1"/>
              </a:solidFill>
              <a:latin typeface="Century Gothic" panose="020B0502020202020204" pitchFamily="34" charset="0"/>
            </a:endParaRPr>
          </a:p>
        </p:txBody>
      </p:sp>
      <p:grpSp>
        <p:nvGrpSpPr>
          <p:cNvPr id="7" name="Groupe 6">
            <a:extLst>
              <a:ext uri="{FF2B5EF4-FFF2-40B4-BE49-F238E27FC236}">
                <a16:creationId xmlns:a16="http://schemas.microsoft.com/office/drawing/2014/main" id="{6061ED7A-D666-48E1-BFE9-CCE62830B619}"/>
              </a:ext>
            </a:extLst>
          </p:cNvPr>
          <p:cNvGrpSpPr/>
          <p:nvPr/>
        </p:nvGrpSpPr>
        <p:grpSpPr>
          <a:xfrm>
            <a:off x="168815" y="64539"/>
            <a:ext cx="1692619" cy="1828808"/>
            <a:chOff x="-110894" y="212960"/>
            <a:chExt cx="2374257" cy="2374257"/>
          </a:xfrm>
        </p:grpSpPr>
        <p:sp>
          <p:nvSpPr>
            <p:cNvPr id="13" name="Ellipse 12">
              <a:extLst>
                <a:ext uri="{FF2B5EF4-FFF2-40B4-BE49-F238E27FC236}">
                  <a16:creationId xmlns:a16="http://schemas.microsoft.com/office/drawing/2014/main" id="{BAECA0EE-E832-4DB6-A644-76CE4D1FF3AF}"/>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AC8A256B-189B-4200-A112-FE2086F29BB1}"/>
                </a:ext>
              </a:extLst>
            </p:cNvPr>
            <p:cNvPicPr>
              <a:picLocks noChangeAspect="1"/>
            </p:cNvPicPr>
            <p:nvPr/>
          </p:nvPicPr>
          <p:blipFill>
            <a:blip r:embed="rId5"/>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3157017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12900"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13" name="ZoneTexte 12">
            <a:extLst>
              <a:ext uri="{FF2B5EF4-FFF2-40B4-BE49-F238E27FC236}">
                <a16:creationId xmlns:a16="http://schemas.microsoft.com/office/drawing/2014/main" id="{9664DB05-AC93-4BCF-A6CD-91C6CC3B3BC4}"/>
              </a:ext>
            </a:extLst>
          </p:cNvPr>
          <p:cNvSpPr txBox="1"/>
          <p:nvPr/>
        </p:nvSpPr>
        <p:spPr>
          <a:xfrm>
            <a:off x="3530921" y="1427718"/>
            <a:ext cx="8391103" cy="3570208"/>
          </a:xfrm>
          <a:prstGeom prst="rect">
            <a:avLst/>
          </a:prstGeom>
          <a:noFill/>
        </p:spPr>
        <p:txBody>
          <a:bodyPr wrap="square" rtlCol="0">
            <a:spAutoFit/>
          </a:bodyPr>
          <a:lstStyle/>
          <a:p>
            <a:pPr algn="l"/>
            <a:endParaRPr lang="fr-FR" dirty="0"/>
          </a:p>
          <a:p>
            <a:r>
              <a:rPr lang="fr-FR" sz="3600" b="1" dirty="0">
                <a:solidFill>
                  <a:srgbClr val="00A199"/>
                </a:solidFill>
                <a:latin typeface="Century Gothic" panose="020B0502020202020204" pitchFamily="34" charset="0"/>
              </a:rPr>
              <a:t>PERSPECTIVES</a:t>
            </a:r>
          </a:p>
          <a:p>
            <a:endParaRPr lang="fr-FR" sz="3200" b="1" spc="140" dirty="0">
              <a:solidFill>
                <a:srgbClr val="DE1881"/>
              </a:solidFill>
              <a:latin typeface="Century Gothic" panose="020B0502020202020204" pitchFamily="34" charset="0"/>
              <a:ea typeface="+mj-ea"/>
              <a:cs typeface="Arial"/>
            </a:endParaRPr>
          </a:p>
          <a:p>
            <a:pPr marL="457200" indent="-457200" algn="l">
              <a:buFont typeface="Wingdings" panose="05000000000000000000" pitchFamily="2" charset="2"/>
              <a:buChar char="§"/>
            </a:pPr>
            <a:r>
              <a:rPr lang="fr-FR" sz="2800" b="1" spc="140" dirty="0">
                <a:solidFill>
                  <a:srgbClr val="D8DB73"/>
                </a:solidFill>
                <a:latin typeface="Century Gothic" panose="020B0502020202020204" pitchFamily="34" charset="0"/>
                <a:ea typeface="+mj-ea"/>
                <a:cs typeface="Arial" panose="020B0604020202020204" pitchFamily="34" charset="0"/>
              </a:rPr>
              <a:t>Réflexion sur la synergie (composition, concentration…)</a:t>
            </a:r>
          </a:p>
          <a:p>
            <a:pPr marL="457200" indent="-457200" algn="l">
              <a:buFont typeface="Wingdings" panose="05000000000000000000" pitchFamily="2" charset="2"/>
              <a:buChar char="§"/>
            </a:pPr>
            <a:r>
              <a:rPr lang="fr-FR" sz="2800" b="1" spc="140" dirty="0">
                <a:solidFill>
                  <a:srgbClr val="D8DB73"/>
                </a:solidFill>
                <a:latin typeface="Century Gothic" panose="020B0502020202020204" pitchFamily="34" charset="0"/>
                <a:ea typeface="+mj-ea"/>
                <a:cs typeface="Arial" panose="020B0604020202020204" pitchFamily="34" charset="0"/>
              </a:rPr>
              <a:t>Synergie de 2ème intention ?</a:t>
            </a:r>
          </a:p>
          <a:p>
            <a:pPr marL="457200" indent="-457200" algn="l">
              <a:buFont typeface="Wingdings" panose="05000000000000000000" pitchFamily="2" charset="2"/>
              <a:buChar char="§"/>
            </a:pPr>
            <a:r>
              <a:rPr lang="fr-FR" sz="2800" b="1" spc="140" dirty="0">
                <a:solidFill>
                  <a:srgbClr val="D8DB73"/>
                </a:solidFill>
                <a:latin typeface="Century Gothic" panose="020B0502020202020204" pitchFamily="34" charset="0"/>
                <a:ea typeface="+mj-ea"/>
                <a:cs typeface="Arial" panose="020B0604020202020204" pitchFamily="34" charset="0"/>
              </a:rPr>
              <a:t>Multiplication des ateliers aromathérapie au sein des unités </a:t>
            </a:r>
          </a:p>
        </p:txBody>
      </p:sp>
      <p:grpSp>
        <p:nvGrpSpPr>
          <p:cNvPr id="7" name="Groupe 6">
            <a:extLst>
              <a:ext uri="{FF2B5EF4-FFF2-40B4-BE49-F238E27FC236}">
                <a16:creationId xmlns:a16="http://schemas.microsoft.com/office/drawing/2014/main" id="{E5EE0254-32A4-44D4-8F1F-4F7D75E65887}"/>
              </a:ext>
            </a:extLst>
          </p:cNvPr>
          <p:cNvGrpSpPr/>
          <p:nvPr/>
        </p:nvGrpSpPr>
        <p:grpSpPr>
          <a:xfrm>
            <a:off x="168815" y="64539"/>
            <a:ext cx="1692619" cy="1828808"/>
            <a:chOff x="-110894" y="212960"/>
            <a:chExt cx="2374257" cy="2374257"/>
          </a:xfrm>
        </p:grpSpPr>
        <p:sp>
          <p:nvSpPr>
            <p:cNvPr id="9" name="Ellipse 8">
              <a:extLst>
                <a:ext uri="{FF2B5EF4-FFF2-40B4-BE49-F238E27FC236}">
                  <a16:creationId xmlns:a16="http://schemas.microsoft.com/office/drawing/2014/main" id="{9108172F-A12D-448D-ADE0-02CF15C15CA3}"/>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DA0B5101-F70C-49FD-BB59-D902F65629C9}"/>
                </a:ext>
              </a:extLst>
            </p:cNvPr>
            <p:cNvPicPr>
              <a:picLocks noChangeAspect="1"/>
            </p:cNvPicPr>
            <p:nvPr/>
          </p:nvPicPr>
          <p:blipFill>
            <a:blip r:embed="rId5"/>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1820591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12900"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2526632" y="3136612"/>
            <a:ext cx="8029875" cy="707886"/>
          </a:xfrm>
          <a:prstGeom prst="rect">
            <a:avLst/>
          </a:prstGeom>
        </p:spPr>
        <p:txBody>
          <a:bodyPr wrap="square">
            <a:spAutoFit/>
          </a:bodyPr>
          <a:lstStyle/>
          <a:p>
            <a:r>
              <a:rPr lang="fr-FR" sz="4000" b="1" dirty="0">
                <a:solidFill>
                  <a:srgbClr val="00A199"/>
                </a:solidFill>
                <a:latin typeface="Century Gothic" panose="020B0502020202020204" pitchFamily="34" charset="0"/>
              </a:rPr>
              <a:t>MERCI POUR VOTRE ATTENTION </a:t>
            </a:r>
          </a:p>
        </p:txBody>
      </p:sp>
      <p:grpSp>
        <p:nvGrpSpPr>
          <p:cNvPr id="7" name="Groupe 6">
            <a:extLst>
              <a:ext uri="{FF2B5EF4-FFF2-40B4-BE49-F238E27FC236}">
                <a16:creationId xmlns:a16="http://schemas.microsoft.com/office/drawing/2014/main" id="{D4DEA70C-F260-4AB2-B350-3E35F990D345}"/>
              </a:ext>
            </a:extLst>
          </p:cNvPr>
          <p:cNvGrpSpPr/>
          <p:nvPr/>
        </p:nvGrpSpPr>
        <p:grpSpPr>
          <a:xfrm>
            <a:off x="168815" y="64539"/>
            <a:ext cx="1692619" cy="1828808"/>
            <a:chOff x="-110894" y="212960"/>
            <a:chExt cx="2374257" cy="2374257"/>
          </a:xfrm>
        </p:grpSpPr>
        <p:sp>
          <p:nvSpPr>
            <p:cNvPr id="9" name="Ellipse 8">
              <a:extLst>
                <a:ext uri="{FF2B5EF4-FFF2-40B4-BE49-F238E27FC236}">
                  <a16:creationId xmlns:a16="http://schemas.microsoft.com/office/drawing/2014/main" id="{3D7E10C9-CFB5-4716-A4B4-695631810833}"/>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FB8CFDBA-24B5-4F83-B544-BF4665788E28}"/>
                </a:ext>
              </a:extLst>
            </p:cNvPr>
            <p:cNvPicPr>
              <a:picLocks noChangeAspect="1"/>
            </p:cNvPicPr>
            <p:nvPr/>
          </p:nvPicPr>
          <p:blipFill>
            <a:blip r:embed="rId5"/>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2293762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12900"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2865120" y="1400089"/>
            <a:ext cx="7330440" cy="584775"/>
          </a:xfrm>
          <a:prstGeom prst="rect">
            <a:avLst/>
          </a:prstGeom>
        </p:spPr>
        <p:txBody>
          <a:bodyPr wrap="square">
            <a:spAutoFit/>
          </a:bodyPr>
          <a:lstStyle/>
          <a:p>
            <a:r>
              <a:rPr lang="fr-FR" sz="3200" b="1" dirty="0">
                <a:solidFill>
                  <a:srgbClr val="00A199"/>
                </a:solidFill>
                <a:latin typeface="Century Gothic" panose="020B0502020202020204" pitchFamily="34" charset="0"/>
              </a:rPr>
              <a:t>OBJECTIFS </a:t>
            </a:r>
          </a:p>
        </p:txBody>
      </p:sp>
      <p:sp>
        <p:nvSpPr>
          <p:cNvPr id="7" name="Titre 1">
            <a:extLst>
              <a:ext uri="{FF2B5EF4-FFF2-40B4-BE49-F238E27FC236}">
                <a16:creationId xmlns:a16="http://schemas.microsoft.com/office/drawing/2014/main" id="{431D3D90-E9AF-471C-8B21-F7EF5B31C7F5}"/>
              </a:ext>
            </a:extLst>
          </p:cNvPr>
          <p:cNvSpPr txBox="1">
            <a:spLocks/>
          </p:cNvSpPr>
          <p:nvPr/>
        </p:nvSpPr>
        <p:spPr>
          <a:xfrm>
            <a:off x="3530921" y="4210306"/>
            <a:ext cx="6621780" cy="20278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r>
              <a:rPr lang="fr-FR" sz="2800" b="1" spc="-100" dirty="0">
                <a:latin typeface="Century Gothic" panose="020B0502020202020204" pitchFamily="34" charset="0"/>
                <a:cs typeface="Arial" panose="020B0604020202020204" pitchFamily="34" charset="0"/>
              </a:rPr>
              <a:t>Objectifs généraux :</a:t>
            </a:r>
          </a:p>
          <a:p>
            <a:pPr marL="342900" indent="-342900" algn="l">
              <a:buFont typeface="Arial" panose="020B0604020202020204" pitchFamily="34" charset="0"/>
              <a:buChar char="•"/>
            </a:pPr>
            <a:r>
              <a:rPr lang="fr-FR" sz="2800" spc="-100" dirty="0">
                <a:latin typeface="Century Gothic" panose="020B0502020202020204" pitchFamily="34" charset="0"/>
                <a:cs typeface="Arial" panose="020B0604020202020204" pitchFamily="34" charset="0"/>
              </a:rPr>
              <a:t>Evaluer la qualité de la traçabilité dans le Dossier Patient Informatisé</a:t>
            </a:r>
          </a:p>
          <a:p>
            <a:pPr marL="342900" indent="-342900" algn="l">
              <a:buFont typeface="Arial" panose="020B0604020202020204" pitchFamily="34" charset="0"/>
              <a:buChar char="•"/>
            </a:pPr>
            <a:r>
              <a:rPr lang="fr-FR" sz="2800" spc="-100" dirty="0">
                <a:latin typeface="Century Gothic" panose="020B0502020202020204" pitchFamily="34" charset="0"/>
                <a:cs typeface="Arial" panose="020B0604020202020204" pitchFamily="34" charset="0"/>
              </a:rPr>
              <a:t>Evaluer le respect de la procédure </a:t>
            </a:r>
          </a:p>
          <a:p>
            <a:pPr marL="342900" indent="-342900" algn="l">
              <a:buFont typeface="Arial" panose="020B0604020202020204" pitchFamily="34" charset="0"/>
              <a:buChar char="•"/>
            </a:pPr>
            <a:r>
              <a:rPr lang="fr-FR" sz="2800" spc="-100" dirty="0">
                <a:latin typeface="Century Gothic" panose="020B0502020202020204" pitchFamily="34" charset="0"/>
                <a:cs typeface="Arial" panose="020B0604020202020204" pitchFamily="34" charset="0"/>
              </a:rPr>
              <a:t>Réaliser un audit de prévalence</a:t>
            </a:r>
          </a:p>
          <a:p>
            <a:pPr algn="l"/>
            <a:r>
              <a:rPr lang="fr-FR" sz="2800" spc="-100" dirty="0">
                <a:latin typeface="Century Gothic" panose="020B0502020202020204" pitchFamily="34" charset="0"/>
                <a:cs typeface="Arial" panose="020B0604020202020204" pitchFamily="34" charset="0"/>
              </a:rPr>
              <a:t> </a:t>
            </a:r>
          </a:p>
          <a:p>
            <a:pPr lvl="0" algn="l"/>
            <a:r>
              <a:rPr lang="fr-FR" sz="2800" b="1" spc="-100" dirty="0">
                <a:latin typeface="Century Gothic" panose="020B0502020202020204" pitchFamily="34" charset="0"/>
                <a:cs typeface="Arial" panose="020B0604020202020204" pitchFamily="34" charset="0"/>
              </a:rPr>
              <a:t>Objectifs opérationnels :</a:t>
            </a:r>
          </a:p>
          <a:p>
            <a:pPr marL="342900" indent="-342900" algn="l">
              <a:buFont typeface="Arial" panose="020B0604020202020204" pitchFamily="34" charset="0"/>
              <a:buChar char="•"/>
            </a:pPr>
            <a:r>
              <a:rPr lang="fr-FR" sz="2800" spc="-100" dirty="0">
                <a:latin typeface="Century Gothic" panose="020B0502020202020204" pitchFamily="34" charset="0"/>
                <a:cs typeface="Arial" panose="020B0604020202020204" pitchFamily="34" charset="0"/>
              </a:rPr>
              <a:t>Evaluer l’efficacité de la synergie</a:t>
            </a:r>
          </a:p>
          <a:p>
            <a:pPr algn="l"/>
            <a:br>
              <a:rPr lang="fr-FR" sz="2800" dirty="0">
                <a:solidFill>
                  <a:srgbClr val="D8DB73"/>
                </a:solidFill>
                <a:latin typeface="Century Gothic" panose="020B0502020202020204" pitchFamily="34" charset="0"/>
              </a:rPr>
            </a:br>
            <a:endParaRPr lang="fr-FR" sz="2800" dirty="0">
              <a:solidFill>
                <a:srgbClr val="D8DB73"/>
              </a:solidFill>
              <a:latin typeface="Century Gothic" panose="020B0502020202020204" pitchFamily="34" charset="0"/>
            </a:endParaRPr>
          </a:p>
        </p:txBody>
      </p:sp>
      <p:grpSp>
        <p:nvGrpSpPr>
          <p:cNvPr id="9" name="Groupe 8">
            <a:extLst>
              <a:ext uri="{FF2B5EF4-FFF2-40B4-BE49-F238E27FC236}">
                <a16:creationId xmlns:a16="http://schemas.microsoft.com/office/drawing/2014/main" id="{AA9C6511-9360-416A-88A3-6EBB507C3804}"/>
              </a:ext>
            </a:extLst>
          </p:cNvPr>
          <p:cNvGrpSpPr/>
          <p:nvPr/>
        </p:nvGrpSpPr>
        <p:grpSpPr>
          <a:xfrm>
            <a:off x="168815" y="64539"/>
            <a:ext cx="1692619" cy="1828808"/>
            <a:chOff x="-110894" y="212960"/>
            <a:chExt cx="2374257" cy="2374257"/>
          </a:xfrm>
        </p:grpSpPr>
        <p:sp>
          <p:nvSpPr>
            <p:cNvPr id="13" name="Ellipse 12">
              <a:extLst>
                <a:ext uri="{FF2B5EF4-FFF2-40B4-BE49-F238E27FC236}">
                  <a16:creationId xmlns:a16="http://schemas.microsoft.com/office/drawing/2014/main" id="{F77935FC-E183-4CE6-97EE-BB0976D5E529}"/>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F9B6573C-5D1A-42B4-A28C-629853B35D15}"/>
                </a:ext>
              </a:extLst>
            </p:cNvPr>
            <p:cNvPicPr>
              <a:picLocks noChangeAspect="1"/>
            </p:cNvPicPr>
            <p:nvPr/>
          </p:nvPicPr>
          <p:blipFill>
            <a:blip r:embed="rId5"/>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3224943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12900"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2865120" y="1400089"/>
            <a:ext cx="7330440" cy="584775"/>
          </a:xfrm>
          <a:prstGeom prst="rect">
            <a:avLst/>
          </a:prstGeom>
        </p:spPr>
        <p:txBody>
          <a:bodyPr wrap="square">
            <a:spAutoFit/>
          </a:bodyPr>
          <a:lstStyle/>
          <a:p>
            <a:r>
              <a:rPr lang="fr-FR" sz="3200" b="1" dirty="0">
                <a:solidFill>
                  <a:srgbClr val="00A199"/>
                </a:solidFill>
                <a:latin typeface="Century Gothic" panose="020B0502020202020204" pitchFamily="34" charset="0"/>
              </a:rPr>
              <a:t>PROTOCOLE </a:t>
            </a:r>
          </a:p>
        </p:txBody>
      </p:sp>
      <p:pic>
        <p:nvPicPr>
          <p:cNvPr id="9" name="Image 8">
            <a:extLst>
              <a:ext uri="{FF2B5EF4-FFF2-40B4-BE49-F238E27FC236}">
                <a16:creationId xmlns:a16="http://schemas.microsoft.com/office/drawing/2014/main" id="{9B809A25-5E21-4303-931E-7E60AF87B2D6}"/>
              </a:ext>
            </a:extLst>
          </p:cNvPr>
          <p:cNvPicPr>
            <a:picLocks noChangeAspect="1"/>
          </p:cNvPicPr>
          <p:nvPr/>
        </p:nvPicPr>
        <p:blipFill>
          <a:blip r:embed="rId5"/>
          <a:stretch>
            <a:fillRect/>
          </a:stretch>
        </p:blipFill>
        <p:spPr>
          <a:xfrm>
            <a:off x="2307593" y="2211014"/>
            <a:ext cx="3992090" cy="4420835"/>
          </a:xfrm>
          <a:prstGeom prst="rect">
            <a:avLst/>
          </a:prstGeom>
        </p:spPr>
      </p:pic>
      <p:pic>
        <p:nvPicPr>
          <p:cNvPr id="13" name="Image 12">
            <a:extLst>
              <a:ext uri="{FF2B5EF4-FFF2-40B4-BE49-F238E27FC236}">
                <a16:creationId xmlns:a16="http://schemas.microsoft.com/office/drawing/2014/main" id="{69FE3841-6CA0-4A4F-B8D8-80DECEC5CAB2}"/>
              </a:ext>
            </a:extLst>
          </p:cNvPr>
          <p:cNvPicPr>
            <a:picLocks noChangeAspect="1"/>
          </p:cNvPicPr>
          <p:nvPr/>
        </p:nvPicPr>
        <p:blipFill rotWithShape="1">
          <a:blip r:embed="rId6"/>
          <a:srcRect t="29190"/>
          <a:stretch/>
        </p:blipFill>
        <p:spPr>
          <a:xfrm>
            <a:off x="6524786" y="2211014"/>
            <a:ext cx="5549001" cy="2117823"/>
          </a:xfrm>
          <a:prstGeom prst="rect">
            <a:avLst/>
          </a:prstGeom>
        </p:spPr>
      </p:pic>
      <p:pic>
        <p:nvPicPr>
          <p:cNvPr id="15" name="Image 14">
            <a:extLst>
              <a:ext uri="{FF2B5EF4-FFF2-40B4-BE49-F238E27FC236}">
                <a16:creationId xmlns:a16="http://schemas.microsoft.com/office/drawing/2014/main" id="{0CEC78F7-12D4-4935-828A-983976AF7F13}"/>
              </a:ext>
            </a:extLst>
          </p:cNvPr>
          <p:cNvPicPr>
            <a:picLocks noChangeAspect="1"/>
          </p:cNvPicPr>
          <p:nvPr/>
        </p:nvPicPr>
        <p:blipFill rotWithShape="1">
          <a:blip r:embed="rId7"/>
          <a:srcRect l="22432"/>
          <a:stretch/>
        </p:blipFill>
        <p:spPr>
          <a:xfrm>
            <a:off x="8035635" y="4455303"/>
            <a:ext cx="1848771" cy="2043848"/>
          </a:xfrm>
          <a:prstGeom prst="rect">
            <a:avLst/>
          </a:prstGeom>
        </p:spPr>
      </p:pic>
      <p:grpSp>
        <p:nvGrpSpPr>
          <p:cNvPr id="14" name="Groupe 13">
            <a:extLst>
              <a:ext uri="{FF2B5EF4-FFF2-40B4-BE49-F238E27FC236}">
                <a16:creationId xmlns:a16="http://schemas.microsoft.com/office/drawing/2014/main" id="{E4B68292-A11E-4E4E-930B-B7EA0E8C4DCB}"/>
              </a:ext>
            </a:extLst>
          </p:cNvPr>
          <p:cNvGrpSpPr/>
          <p:nvPr/>
        </p:nvGrpSpPr>
        <p:grpSpPr>
          <a:xfrm>
            <a:off x="168815" y="64539"/>
            <a:ext cx="1692619" cy="1828808"/>
            <a:chOff x="-110894" y="212960"/>
            <a:chExt cx="2374257" cy="2374257"/>
          </a:xfrm>
        </p:grpSpPr>
        <p:sp>
          <p:nvSpPr>
            <p:cNvPr id="16" name="Ellipse 15">
              <a:extLst>
                <a:ext uri="{FF2B5EF4-FFF2-40B4-BE49-F238E27FC236}">
                  <a16:creationId xmlns:a16="http://schemas.microsoft.com/office/drawing/2014/main" id="{E9210236-0960-48F0-8AC9-5A6C3846B3D3}"/>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F93FF5A8-3315-4BDF-AFEF-5EE7FAB21736}"/>
                </a:ext>
              </a:extLst>
            </p:cNvPr>
            <p:cNvPicPr>
              <a:picLocks noChangeAspect="1"/>
            </p:cNvPicPr>
            <p:nvPr/>
          </p:nvPicPr>
          <p:blipFill>
            <a:blip r:embed="rId8"/>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3397006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581753"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2788920" y="620830"/>
            <a:ext cx="7330440" cy="584775"/>
          </a:xfrm>
          <a:prstGeom prst="rect">
            <a:avLst/>
          </a:prstGeom>
        </p:spPr>
        <p:txBody>
          <a:bodyPr wrap="square">
            <a:spAutoFit/>
          </a:bodyPr>
          <a:lstStyle/>
          <a:p>
            <a:r>
              <a:rPr lang="fr-FR" sz="3200" b="1" dirty="0">
                <a:solidFill>
                  <a:srgbClr val="00A199"/>
                </a:solidFill>
                <a:latin typeface="Century Gothic" panose="020B0502020202020204" pitchFamily="34" charset="0"/>
              </a:rPr>
              <a:t>METHODOLOGIE</a:t>
            </a:r>
          </a:p>
        </p:txBody>
      </p:sp>
      <p:sp>
        <p:nvSpPr>
          <p:cNvPr id="9" name="ZoneTexte 8">
            <a:extLst>
              <a:ext uri="{FF2B5EF4-FFF2-40B4-BE49-F238E27FC236}">
                <a16:creationId xmlns:a16="http://schemas.microsoft.com/office/drawing/2014/main" id="{EA13A366-3A42-496A-874A-72811B55AB19}"/>
              </a:ext>
            </a:extLst>
          </p:cNvPr>
          <p:cNvSpPr txBox="1"/>
          <p:nvPr/>
        </p:nvSpPr>
        <p:spPr>
          <a:xfrm>
            <a:off x="6582441" y="374608"/>
            <a:ext cx="5026605" cy="1077218"/>
          </a:xfrm>
          <a:prstGeom prst="rect">
            <a:avLst/>
          </a:prstGeom>
          <a:noFill/>
        </p:spPr>
        <p:txBody>
          <a:bodyPr wrap="square" rtlCol="0">
            <a:spAutoFit/>
          </a:bodyPr>
          <a:lstStyle/>
          <a:p>
            <a:pPr algn="ctr"/>
            <a:r>
              <a:rPr lang="fr-FR" sz="3200" dirty="0">
                <a:solidFill>
                  <a:srgbClr val="D8DB73"/>
                </a:solidFill>
                <a:latin typeface="Century Gothic" panose="020B0502020202020204" pitchFamily="34" charset="0"/>
                <a:cs typeface="Arial" panose="020B0604020202020204" pitchFamily="34" charset="0"/>
              </a:rPr>
              <a:t>Présentation en Comité de Pilotage</a:t>
            </a:r>
          </a:p>
        </p:txBody>
      </p:sp>
      <p:pic>
        <p:nvPicPr>
          <p:cNvPr id="13" name="Image 12">
            <a:extLst>
              <a:ext uri="{FF2B5EF4-FFF2-40B4-BE49-F238E27FC236}">
                <a16:creationId xmlns:a16="http://schemas.microsoft.com/office/drawing/2014/main" id="{523AA51C-01BE-4B0B-BFCD-A77BD2DEEEEA}"/>
              </a:ext>
            </a:extLst>
          </p:cNvPr>
          <p:cNvPicPr>
            <a:picLocks noChangeAspect="1"/>
          </p:cNvPicPr>
          <p:nvPr/>
        </p:nvPicPr>
        <p:blipFill>
          <a:blip r:embed="rId5"/>
          <a:stretch>
            <a:fillRect/>
          </a:stretch>
        </p:blipFill>
        <p:spPr>
          <a:xfrm>
            <a:off x="1862385" y="3970800"/>
            <a:ext cx="4720056" cy="2414700"/>
          </a:xfrm>
          <a:prstGeom prst="rect">
            <a:avLst/>
          </a:prstGeom>
        </p:spPr>
      </p:pic>
      <p:sp>
        <p:nvSpPr>
          <p:cNvPr id="2" name="Rectangle 1">
            <a:extLst>
              <a:ext uri="{FF2B5EF4-FFF2-40B4-BE49-F238E27FC236}">
                <a16:creationId xmlns:a16="http://schemas.microsoft.com/office/drawing/2014/main" id="{770A477E-D001-4DF4-9B98-8291DC27880E}"/>
              </a:ext>
            </a:extLst>
          </p:cNvPr>
          <p:cNvSpPr/>
          <p:nvPr/>
        </p:nvSpPr>
        <p:spPr>
          <a:xfrm>
            <a:off x="1760713" y="3167041"/>
            <a:ext cx="1736373" cy="523220"/>
          </a:xfrm>
          <a:prstGeom prst="rect">
            <a:avLst/>
          </a:prstGeom>
        </p:spPr>
        <p:txBody>
          <a:bodyPr wrap="none">
            <a:spAutoFit/>
          </a:bodyPr>
          <a:lstStyle/>
          <a:p>
            <a:r>
              <a:rPr lang="fr-FR" sz="2800" dirty="0">
                <a:latin typeface="Century Gothic" panose="020B0502020202020204" pitchFamily="34" charset="0"/>
                <a:cs typeface="Arial" panose="020B0604020202020204" pitchFamily="34" charset="0"/>
              </a:rPr>
              <a:t>Quand ?</a:t>
            </a:r>
          </a:p>
        </p:txBody>
      </p:sp>
      <p:sp>
        <p:nvSpPr>
          <p:cNvPr id="14" name="ZoneTexte 13">
            <a:extLst>
              <a:ext uri="{FF2B5EF4-FFF2-40B4-BE49-F238E27FC236}">
                <a16:creationId xmlns:a16="http://schemas.microsoft.com/office/drawing/2014/main" id="{EA04469C-7806-421D-9BE3-2EEDF808F949}"/>
              </a:ext>
            </a:extLst>
          </p:cNvPr>
          <p:cNvSpPr txBox="1"/>
          <p:nvPr/>
        </p:nvSpPr>
        <p:spPr>
          <a:xfrm>
            <a:off x="3180723" y="2211937"/>
            <a:ext cx="2819400" cy="523220"/>
          </a:xfrm>
          <a:prstGeom prst="rect">
            <a:avLst/>
          </a:prstGeom>
          <a:noFill/>
        </p:spPr>
        <p:txBody>
          <a:bodyPr wrap="square" rtlCol="0">
            <a:spAutoFit/>
          </a:bodyPr>
          <a:lstStyle/>
          <a:p>
            <a:r>
              <a:rPr lang="fr-FR" sz="2800" dirty="0">
                <a:latin typeface="Century Gothic" panose="020B0502020202020204" pitchFamily="34" charset="0"/>
                <a:cs typeface="Arial" panose="020B0604020202020204" pitchFamily="34" charset="0"/>
              </a:rPr>
              <a:t>Grille d’audit</a:t>
            </a:r>
          </a:p>
        </p:txBody>
      </p:sp>
      <p:sp>
        <p:nvSpPr>
          <p:cNvPr id="15" name="ZoneTexte 14">
            <a:extLst>
              <a:ext uri="{FF2B5EF4-FFF2-40B4-BE49-F238E27FC236}">
                <a16:creationId xmlns:a16="http://schemas.microsoft.com/office/drawing/2014/main" id="{5DB7BFA7-F8FC-4DDF-A7FB-58D0E3870884}"/>
              </a:ext>
            </a:extLst>
          </p:cNvPr>
          <p:cNvSpPr txBox="1"/>
          <p:nvPr/>
        </p:nvSpPr>
        <p:spPr>
          <a:xfrm>
            <a:off x="5439441" y="2992870"/>
            <a:ext cx="1409700" cy="523220"/>
          </a:xfrm>
          <a:prstGeom prst="rect">
            <a:avLst/>
          </a:prstGeom>
          <a:noFill/>
        </p:spPr>
        <p:txBody>
          <a:bodyPr wrap="square" rtlCol="0">
            <a:spAutoFit/>
          </a:bodyPr>
          <a:lstStyle/>
          <a:p>
            <a:r>
              <a:rPr lang="fr-FR" sz="2800" dirty="0">
                <a:latin typeface="Century Gothic" panose="020B0502020202020204" pitchFamily="34" charset="0"/>
                <a:cs typeface="Arial" panose="020B0604020202020204" pitchFamily="34" charset="0"/>
              </a:rPr>
              <a:t>Où ?</a:t>
            </a:r>
          </a:p>
        </p:txBody>
      </p:sp>
      <p:cxnSp>
        <p:nvCxnSpPr>
          <p:cNvPr id="16" name="Connecteur : en arc 15">
            <a:extLst>
              <a:ext uri="{FF2B5EF4-FFF2-40B4-BE49-F238E27FC236}">
                <a16:creationId xmlns:a16="http://schemas.microsoft.com/office/drawing/2014/main" id="{2A365049-8374-42C9-82DC-86285D4E1059}"/>
              </a:ext>
            </a:extLst>
          </p:cNvPr>
          <p:cNvCxnSpPr>
            <a:cxnSpLocks/>
          </p:cNvCxnSpPr>
          <p:nvPr/>
        </p:nvCxnSpPr>
        <p:spPr>
          <a:xfrm rot="5400000" flipH="1" flipV="1">
            <a:off x="2154667" y="3792694"/>
            <a:ext cx="654461" cy="294005"/>
          </a:xfrm>
          <a:prstGeom prst="curvedConnector3">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 en arc 16">
            <a:extLst>
              <a:ext uri="{FF2B5EF4-FFF2-40B4-BE49-F238E27FC236}">
                <a16:creationId xmlns:a16="http://schemas.microsoft.com/office/drawing/2014/main" id="{4169679B-9865-41CD-9E76-C04C54C28542}"/>
              </a:ext>
            </a:extLst>
          </p:cNvPr>
          <p:cNvCxnSpPr>
            <a:cxnSpLocks/>
          </p:cNvCxnSpPr>
          <p:nvPr/>
        </p:nvCxnSpPr>
        <p:spPr>
          <a:xfrm rot="5400000" flipH="1" flipV="1">
            <a:off x="3437739" y="3213107"/>
            <a:ext cx="1302780" cy="431088"/>
          </a:xfrm>
          <a:prstGeom prst="curvedConnector3">
            <a:avLst>
              <a:gd name="adj1" fmla="val 50000"/>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 en arc 17">
            <a:extLst>
              <a:ext uri="{FF2B5EF4-FFF2-40B4-BE49-F238E27FC236}">
                <a16:creationId xmlns:a16="http://schemas.microsoft.com/office/drawing/2014/main" id="{D6E7D3B3-A803-45A9-A334-7EEDC59D7048}"/>
              </a:ext>
            </a:extLst>
          </p:cNvPr>
          <p:cNvCxnSpPr/>
          <p:nvPr/>
        </p:nvCxnSpPr>
        <p:spPr>
          <a:xfrm rot="5400000" flipH="1" flipV="1">
            <a:off x="5226857" y="3710884"/>
            <a:ext cx="718750" cy="293582"/>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e 18">
            <a:extLst>
              <a:ext uri="{FF2B5EF4-FFF2-40B4-BE49-F238E27FC236}">
                <a16:creationId xmlns:a16="http://schemas.microsoft.com/office/drawing/2014/main" id="{06116E3C-55E3-4552-8111-17EA7172FE8A}"/>
              </a:ext>
            </a:extLst>
          </p:cNvPr>
          <p:cNvGrpSpPr/>
          <p:nvPr/>
        </p:nvGrpSpPr>
        <p:grpSpPr>
          <a:xfrm>
            <a:off x="6739887" y="1787499"/>
            <a:ext cx="4507237" cy="4404967"/>
            <a:chOff x="4158825" y="1972854"/>
            <a:chExt cx="9661933" cy="7861995"/>
          </a:xfrm>
        </p:grpSpPr>
        <p:pic>
          <p:nvPicPr>
            <p:cNvPr id="20" name="Image 19">
              <a:extLst>
                <a:ext uri="{FF2B5EF4-FFF2-40B4-BE49-F238E27FC236}">
                  <a16:creationId xmlns:a16="http://schemas.microsoft.com/office/drawing/2014/main" id="{47157F1C-2A07-4285-812F-0ECD332EA62D}"/>
                </a:ext>
              </a:extLst>
            </p:cNvPr>
            <p:cNvPicPr>
              <a:picLocks noChangeAspect="1"/>
            </p:cNvPicPr>
            <p:nvPr/>
          </p:nvPicPr>
          <p:blipFill>
            <a:blip r:embed="rId6"/>
            <a:stretch>
              <a:fillRect/>
            </a:stretch>
          </p:blipFill>
          <p:spPr>
            <a:xfrm>
              <a:off x="4158825" y="1972854"/>
              <a:ext cx="9661933" cy="7861995"/>
            </a:xfrm>
            <a:prstGeom prst="rect">
              <a:avLst/>
            </a:prstGeom>
          </p:spPr>
        </p:pic>
        <p:sp>
          <p:nvSpPr>
            <p:cNvPr id="21" name="Ellipse 20">
              <a:extLst>
                <a:ext uri="{FF2B5EF4-FFF2-40B4-BE49-F238E27FC236}">
                  <a16:creationId xmlns:a16="http://schemas.microsoft.com/office/drawing/2014/main" id="{7C9BF632-3950-46FA-9CD9-33FD80AF9F93}"/>
                </a:ext>
              </a:extLst>
            </p:cNvPr>
            <p:cNvSpPr/>
            <p:nvPr/>
          </p:nvSpPr>
          <p:spPr>
            <a:xfrm>
              <a:off x="8210417" y="7035086"/>
              <a:ext cx="914400" cy="4706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7DBE9519-DB91-4C72-AA91-D1F7EA312B1F}"/>
                </a:ext>
              </a:extLst>
            </p:cNvPr>
            <p:cNvSpPr/>
            <p:nvPr/>
          </p:nvSpPr>
          <p:spPr>
            <a:xfrm>
              <a:off x="8178380" y="8046066"/>
              <a:ext cx="965619" cy="7550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3" name="Groupe 22">
            <a:extLst>
              <a:ext uri="{FF2B5EF4-FFF2-40B4-BE49-F238E27FC236}">
                <a16:creationId xmlns:a16="http://schemas.microsoft.com/office/drawing/2014/main" id="{A2D38770-D5B3-44FA-B8D2-C3D9F9CBB91B}"/>
              </a:ext>
            </a:extLst>
          </p:cNvPr>
          <p:cNvGrpSpPr/>
          <p:nvPr/>
        </p:nvGrpSpPr>
        <p:grpSpPr>
          <a:xfrm>
            <a:off x="168815" y="64539"/>
            <a:ext cx="1692619" cy="1828808"/>
            <a:chOff x="-110894" y="212960"/>
            <a:chExt cx="2374257" cy="2374257"/>
          </a:xfrm>
        </p:grpSpPr>
        <p:sp>
          <p:nvSpPr>
            <p:cNvPr id="24" name="Ellipse 23">
              <a:extLst>
                <a:ext uri="{FF2B5EF4-FFF2-40B4-BE49-F238E27FC236}">
                  <a16:creationId xmlns:a16="http://schemas.microsoft.com/office/drawing/2014/main" id="{33B8643A-8851-466A-8221-C8AB577EF28E}"/>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a:extLst>
                <a:ext uri="{FF2B5EF4-FFF2-40B4-BE49-F238E27FC236}">
                  <a16:creationId xmlns:a16="http://schemas.microsoft.com/office/drawing/2014/main" id="{5ACB5BC4-CB9A-481B-AB36-5BDDCC2119D0}"/>
                </a:ext>
              </a:extLst>
            </p:cNvPr>
            <p:cNvPicPr>
              <a:picLocks noChangeAspect="1"/>
            </p:cNvPicPr>
            <p:nvPr/>
          </p:nvPicPr>
          <p:blipFill>
            <a:blip r:embed="rId7"/>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201188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12900"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2846070" y="418691"/>
            <a:ext cx="7330440" cy="584775"/>
          </a:xfrm>
          <a:prstGeom prst="rect">
            <a:avLst/>
          </a:prstGeom>
        </p:spPr>
        <p:txBody>
          <a:bodyPr wrap="square">
            <a:spAutoFit/>
          </a:bodyPr>
          <a:lstStyle/>
          <a:p>
            <a:r>
              <a:rPr lang="fr-FR" sz="3200" b="1" dirty="0">
                <a:solidFill>
                  <a:srgbClr val="00A199"/>
                </a:solidFill>
                <a:latin typeface="Century Gothic" panose="020B0502020202020204" pitchFamily="34" charset="0"/>
              </a:rPr>
              <a:t>METHODOLOGIE</a:t>
            </a:r>
          </a:p>
        </p:txBody>
      </p:sp>
      <p:sp>
        <p:nvSpPr>
          <p:cNvPr id="9" name="ZoneTexte 8">
            <a:extLst>
              <a:ext uri="{FF2B5EF4-FFF2-40B4-BE49-F238E27FC236}">
                <a16:creationId xmlns:a16="http://schemas.microsoft.com/office/drawing/2014/main" id="{4BAA4815-C755-4C87-9D2D-349433D5B9EB}"/>
              </a:ext>
            </a:extLst>
          </p:cNvPr>
          <p:cNvSpPr txBox="1"/>
          <p:nvPr/>
        </p:nvSpPr>
        <p:spPr>
          <a:xfrm>
            <a:off x="6511290" y="247169"/>
            <a:ext cx="5227296" cy="1569660"/>
          </a:xfrm>
          <a:prstGeom prst="rect">
            <a:avLst/>
          </a:prstGeom>
          <a:noFill/>
        </p:spPr>
        <p:txBody>
          <a:bodyPr wrap="square" rtlCol="0">
            <a:spAutoFit/>
          </a:bodyPr>
          <a:lstStyle/>
          <a:p>
            <a:pPr algn="ctr"/>
            <a:r>
              <a:rPr lang="fr-FR" sz="3200" dirty="0">
                <a:solidFill>
                  <a:srgbClr val="D8DB73"/>
                </a:solidFill>
                <a:latin typeface="Century Gothic" panose="020B0502020202020204" pitchFamily="34" charset="0"/>
                <a:cs typeface="Arial" panose="020B0604020202020204" pitchFamily="34" charset="0"/>
              </a:rPr>
              <a:t>Présentation en Commission des référents aromathérapie</a:t>
            </a:r>
          </a:p>
        </p:txBody>
      </p:sp>
      <p:sp>
        <p:nvSpPr>
          <p:cNvPr id="2" name="Rectangle 1">
            <a:extLst>
              <a:ext uri="{FF2B5EF4-FFF2-40B4-BE49-F238E27FC236}">
                <a16:creationId xmlns:a16="http://schemas.microsoft.com/office/drawing/2014/main" id="{AC7D877A-6E44-4C07-BAFC-2DF2313FEA93}"/>
              </a:ext>
            </a:extLst>
          </p:cNvPr>
          <p:cNvSpPr/>
          <p:nvPr/>
        </p:nvSpPr>
        <p:spPr>
          <a:xfrm>
            <a:off x="2311559" y="1805222"/>
            <a:ext cx="2271776" cy="523220"/>
          </a:xfrm>
          <a:prstGeom prst="rect">
            <a:avLst/>
          </a:prstGeom>
        </p:spPr>
        <p:txBody>
          <a:bodyPr wrap="none">
            <a:spAutoFit/>
          </a:bodyPr>
          <a:lstStyle/>
          <a:p>
            <a:r>
              <a:rPr lang="fr-FR" sz="2800" dirty="0">
                <a:latin typeface="Century Gothic" panose="020B0502020202020204" pitchFamily="34" charset="0"/>
                <a:cs typeface="Arial" panose="020B0604020202020204" pitchFamily="34" charset="0"/>
              </a:rPr>
              <a:t>Comment ?</a:t>
            </a:r>
            <a:endParaRPr lang="fr-FR" sz="2800" dirty="0">
              <a:latin typeface="Century Gothic" panose="020B0502020202020204" pitchFamily="34" charset="0"/>
            </a:endParaRPr>
          </a:p>
        </p:txBody>
      </p:sp>
      <p:pic>
        <p:nvPicPr>
          <p:cNvPr id="17" name="Image 16">
            <a:extLst>
              <a:ext uri="{FF2B5EF4-FFF2-40B4-BE49-F238E27FC236}">
                <a16:creationId xmlns:a16="http://schemas.microsoft.com/office/drawing/2014/main" id="{DD607A31-2FEA-4461-8F85-13A698551133}"/>
              </a:ext>
            </a:extLst>
          </p:cNvPr>
          <p:cNvPicPr>
            <a:picLocks noChangeAspect="1"/>
          </p:cNvPicPr>
          <p:nvPr/>
        </p:nvPicPr>
        <p:blipFill>
          <a:blip r:embed="rId5"/>
          <a:stretch>
            <a:fillRect/>
          </a:stretch>
        </p:blipFill>
        <p:spPr>
          <a:xfrm>
            <a:off x="4472911" y="2454645"/>
            <a:ext cx="4076906" cy="4188167"/>
          </a:xfrm>
          <a:prstGeom prst="rect">
            <a:avLst/>
          </a:prstGeom>
        </p:spPr>
      </p:pic>
      <p:grpSp>
        <p:nvGrpSpPr>
          <p:cNvPr id="13" name="Groupe 12">
            <a:extLst>
              <a:ext uri="{FF2B5EF4-FFF2-40B4-BE49-F238E27FC236}">
                <a16:creationId xmlns:a16="http://schemas.microsoft.com/office/drawing/2014/main" id="{8C723AF7-A37B-4690-83FC-B8C3D5C0CBDB}"/>
              </a:ext>
            </a:extLst>
          </p:cNvPr>
          <p:cNvGrpSpPr/>
          <p:nvPr/>
        </p:nvGrpSpPr>
        <p:grpSpPr>
          <a:xfrm>
            <a:off x="2262906" y="2855500"/>
            <a:ext cx="5357751" cy="3861652"/>
            <a:chOff x="4417875" y="4132447"/>
            <a:chExt cx="7234238" cy="5348991"/>
          </a:xfrm>
        </p:grpSpPr>
        <p:pic>
          <p:nvPicPr>
            <p:cNvPr id="14" name="Image 13">
              <a:extLst>
                <a:ext uri="{FF2B5EF4-FFF2-40B4-BE49-F238E27FC236}">
                  <a16:creationId xmlns:a16="http://schemas.microsoft.com/office/drawing/2014/main" id="{CF23F33A-3A14-485A-A7E6-DFF0E5A84F7F}"/>
                </a:ext>
              </a:extLst>
            </p:cNvPr>
            <p:cNvPicPr>
              <a:picLocks noChangeAspect="1"/>
            </p:cNvPicPr>
            <p:nvPr/>
          </p:nvPicPr>
          <p:blipFill>
            <a:blip r:embed="rId6"/>
            <a:stretch>
              <a:fillRect/>
            </a:stretch>
          </p:blipFill>
          <p:spPr>
            <a:xfrm>
              <a:off x="4417875" y="5209065"/>
              <a:ext cx="7234238" cy="4272373"/>
            </a:xfrm>
            <a:prstGeom prst="rect">
              <a:avLst/>
            </a:prstGeom>
          </p:spPr>
        </p:pic>
        <p:pic>
          <p:nvPicPr>
            <p:cNvPr id="15" name="Image 14" descr="Salaire AGEVAL SOLUTIONS - rapport sur les revenus - GoWork">
              <a:extLst>
                <a:ext uri="{FF2B5EF4-FFF2-40B4-BE49-F238E27FC236}">
                  <a16:creationId xmlns:a16="http://schemas.microsoft.com/office/drawing/2014/main" id="{F4C92788-E003-445F-A25C-FD5A039186C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6734" y="4132447"/>
              <a:ext cx="2124075" cy="474980"/>
            </a:xfrm>
            <a:prstGeom prst="rect">
              <a:avLst/>
            </a:prstGeom>
            <a:noFill/>
            <a:ln>
              <a:noFill/>
            </a:ln>
          </p:spPr>
        </p:pic>
        <p:pic>
          <p:nvPicPr>
            <p:cNvPr id="16" name="Image 15">
              <a:extLst>
                <a:ext uri="{FF2B5EF4-FFF2-40B4-BE49-F238E27FC236}">
                  <a16:creationId xmlns:a16="http://schemas.microsoft.com/office/drawing/2014/main" id="{459DBA01-DD52-40FC-9DB2-BD04AC1A6BEF}"/>
                </a:ext>
              </a:extLst>
            </p:cNvPr>
            <p:cNvPicPr/>
            <p:nvPr/>
          </p:nvPicPr>
          <p:blipFill>
            <a:blip r:embed="rId8"/>
            <a:stretch>
              <a:fillRect/>
            </a:stretch>
          </p:blipFill>
          <p:spPr>
            <a:xfrm>
              <a:off x="4429598" y="4690270"/>
              <a:ext cx="2961005" cy="518795"/>
            </a:xfrm>
            <a:prstGeom prst="rect">
              <a:avLst/>
            </a:prstGeom>
          </p:spPr>
        </p:pic>
      </p:grpSp>
      <p:pic>
        <p:nvPicPr>
          <p:cNvPr id="18" name="Image 17">
            <a:extLst>
              <a:ext uri="{FF2B5EF4-FFF2-40B4-BE49-F238E27FC236}">
                <a16:creationId xmlns:a16="http://schemas.microsoft.com/office/drawing/2014/main" id="{CD898B2C-5E9E-4329-85C4-35D2ABC7E6FB}"/>
              </a:ext>
            </a:extLst>
          </p:cNvPr>
          <p:cNvPicPr>
            <a:picLocks noChangeAspect="1"/>
          </p:cNvPicPr>
          <p:nvPr/>
        </p:nvPicPr>
        <p:blipFill>
          <a:blip r:embed="rId9"/>
          <a:stretch>
            <a:fillRect/>
          </a:stretch>
        </p:blipFill>
        <p:spPr>
          <a:xfrm>
            <a:off x="7216730" y="1845719"/>
            <a:ext cx="4076906" cy="4361507"/>
          </a:xfrm>
          <a:prstGeom prst="rect">
            <a:avLst/>
          </a:prstGeom>
        </p:spPr>
      </p:pic>
      <p:grpSp>
        <p:nvGrpSpPr>
          <p:cNvPr id="19" name="Groupe 18">
            <a:extLst>
              <a:ext uri="{FF2B5EF4-FFF2-40B4-BE49-F238E27FC236}">
                <a16:creationId xmlns:a16="http://schemas.microsoft.com/office/drawing/2014/main" id="{CED25EF0-DFF2-4BC7-9462-6C83B613EB6E}"/>
              </a:ext>
            </a:extLst>
          </p:cNvPr>
          <p:cNvGrpSpPr/>
          <p:nvPr/>
        </p:nvGrpSpPr>
        <p:grpSpPr>
          <a:xfrm>
            <a:off x="168815" y="64539"/>
            <a:ext cx="1692619" cy="1828808"/>
            <a:chOff x="-110894" y="212960"/>
            <a:chExt cx="2374257" cy="2374257"/>
          </a:xfrm>
        </p:grpSpPr>
        <p:sp>
          <p:nvSpPr>
            <p:cNvPr id="20" name="Ellipse 19">
              <a:extLst>
                <a:ext uri="{FF2B5EF4-FFF2-40B4-BE49-F238E27FC236}">
                  <a16:creationId xmlns:a16="http://schemas.microsoft.com/office/drawing/2014/main" id="{0C2D17C4-02D0-42B4-A563-EB7776656EBE}"/>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15E689C4-5B2A-4D87-87DA-A65C20F7B081}"/>
                </a:ext>
              </a:extLst>
            </p:cNvPr>
            <p:cNvPicPr>
              <a:picLocks noChangeAspect="1"/>
            </p:cNvPicPr>
            <p:nvPr/>
          </p:nvPicPr>
          <p:blipFill>
            <a:blip r:embed="rId10"/>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260586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12900"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2846070" y="493390"/>
            <a:ext cx="7330440" cy="584775"/>
          </a:xfrm>
          <a:prstGeom prst="rect">
            <a:avLst/>
          </a:prstGeom>
        </p:spPr>
        <p:txBody>
          <a:bodyPr wrap="square">
            <a:spAutoFit/>
          </a:bodyPr>
          <a:lstStyle/>
          <a:p>
            <a:r>
              <a:rPr lang="fr-FR" sz="3200" b="1" dirty="0">
                <a:solidFill>
                  <a:srgbClr val="00A199"/>
                </a:solidFill>
                <a:latin typeface="Century Gothic" panose="020B0502020202020204" pitchFamily="34" charset="0"/>
              </a:rPr>
              <a:t>METHODOLOGIE</a:t>
            </a:r>
          </a:p>
        </p:txBody>
      </p:sp>
      <p:sp>
        <p:nvSpPr>
          <p:cNvPr id="9" name="ZoneTexte 8">
            <a:extLst>
              <a:ext uri="{FF2B5EF4-FFF2-40B4-BE49-F238E27FC236}">
                <a16:creationId xmlns:a16="http://schemas.microsoft.com/office/drawing/2014/main" id="{E5E6187C-2015-41D9-8C30-E12DBB727D52}"/>
              </a:ext>
            </a:extLst>
          </p:cNvPr>
          <p:cNvSpPr txBox="1"/>
          <p:nvPr/>
        </p:nvSpPr>
        <p:spPr>
          <a:xfrm>
            <a:off x="6511290" y="247169"/>
            <a:ext cx="5227296" cy="1077218"/>
          </a:xfrm>
          <a:prstGeom prst="rect">
            <a:avLst/>
          </a:prstGeom>
          <a:noFill/>
        </p:spPr>
        <p:txBody>
          <a:bodyPr wrap="square" rtlCol="0">
            <a:spAutoFit/>
          </a:bodyPr>
          <a:lstStyle/>
          <a:p>
            <a:pPr algn="ctr"/>
            <a:r>
              <a:rPr lang="fr-FR" sz="3200" dirty="0">
                <a:solidFill>
                  <a:srgbClr val="D8DB73"/>
                </a:solidFill>
                <a:latin typeface="Century Gothic" panose="020B0502020202020204" pitchFamily="34" charset="0"/>
                <a:cs typeface="Arial" panose="020B0604020202020204" pitchFamily="34" charset="0"/>
              </a:rPr>
              <a:t>03/05/2023</a:t>
            </a:r>
          </a:p>
          <a:p>
            <a:pPr algn="ctr"/>
            <a:r>
              <a:rPr lang="fr-FR" sz="3200" dirty="0">
                <a:solidFill>
                  <a:srgbClr val="D8DB73"/>
                </a:solidFill>
                <a:latin typeface="Century Gothic" panose="020B0502020202020204" pitchFamily="34" charset="0"/>
                <a:cs typeface="Arial" panose="020B0604020202020204" pitchFamily="34" charset="0"/>
              </a:rPr>
              <a:t>Jour de l’audit</a:t>
            </a:r>
          </a:p>
        </p:txBody>
      </p:sp>
      <p:sp>
        <p:nvSpPr>
          <p:cNvPr id="2" name="Rectangle 1">
            <a:extLst>
              <a:ext uri="{FF2B5EF4-FFF2-40B4-BE49-F238E27FC236}">
                <a16:creationId xmlns:a16="http://schemas.microsoft.com/office/drawing/2014/main" id="{A3AD2E0B-207B-4653-BE3E-223A534285E6}"/>
              </a:ext>
            </a:extLst>
          </p:cNvPr>
          <p:cNvSpPr/>
          <p:nvPr/>
        </p:nvSpPr>
        <p:spPr>
          <a:xfrm>
            <a:off x="2285035" y="1205210"/>
            <a:ext cx="7921630" cy="4247317"/>
          </a:xfrm>
          <a:prstGeom prst="rect">
            <a:avLst/>
          </a:prstGeom>
        </p:spPr>
        <p:txBody>
          <a:bodyPr wrap="square">
            <a:spAutoFit/>
          </a:bodyPr>
          <a:lstStyle/>
          <a:p>
            <a:endParaRPr lang="fr-FR" b="1" spc="-140" dirty="0">
              <a:latin typeface="Arial" panose="020B0604020202020204" pitchFamily="34" charset="0"/>
              <a:cs typeface="Arial" panose="020B0604020202020204" pitchFamily="34" charset="0"/>
            </a:endParaRPr>
          </a:p>
          <a:p>
            <a:r>
              <a:rPr lang="fr-FR" b="1" spc="-140" dirty="0">
                <a:latin typeface="Century Gothic" panose="020B0502020202020204" pitchFamily="34" charset="0"/>
                <a:cs typeface="Arial" panose="020B0604020202020204" pitchFamily="34" charset="0"/>
              </a:rPr>
              <a:t>Périmètre :</a:t>
            </a:r>
          </a:p>
          <a:p>
            <a:r>
              <a:rPr lang="fr-FR" spc="-140" dirty="0">
                <a:latin typeface="Century Gothic" panose="020B0502020202020204" pitchFamily="34" charset="0"/>
                <a:cs typeface="Arial" panose="020B0604020202020204" pitchFamily="34" charset="0"/>
              </a:rPr>
              <a:t>Les services d’EHPAD de : </a:t>
            </a:r>
          </a:p>
          <a:p>
            <a:pPr marL="342900" indent="-342900">
              <a:buFontTx/>
              <a:buChar char="-"/>
            </a:pPr>
            <a:r>
              <a:rPr lang="fr-FR" spc="-140" dirty="0">
                <a:latin typeface="Century Gothic" panose="020B0502020202020204" pitchFamily="34" charset="0"/>
                <a:cs typeface="Arial" panose="020B0604020202020204" pitchFamily="34" charset="0"/>
              </a:rPr>
              <a:t>Baugé (100 présents sur 100 lits concernés)</a:t>
            </a:r>
          </a:p>
          <a:p>
            <a:pPr marL="342900" indent="-342900">
              <a:buFontTx/>
              <a:buChar char="-"/>
            </a:pPr>
            <a:r>
              <a:rPr lang="fr-FR" spc="-140" dirty="0">
                <a:latin typeface="Century Gothic" panose="020B0502020202020204" pitchFamily="34" charset="0"/>
                <a:cs typeface="Arial" panose="020B0604020202020204" pitchFamily="34" charset="0"/>
              </a:rPr>
              <a:t>Mazé (77 présents sur 80 lits concernés)</a:t>
            </a:r>
          </a:p>
          <a:p>
            <a:endParaRPr lang="fr-FR" spc="-140" dirty="0">
              <a:latin typeface="Century Gothic" panose="020B0502020202020204" pitchFamily="34" charset="0"/>
              <a:cs typeface="Arial" panose="020B0604020202020204" pitchFamily="34" charset="0"/>
            </a:endParaRPr>
          </a:p>
          <a:p>
            <a:r>
              <a:rPr lang="fr-FR" spc="-140" dirty="0">
                <a:latin typeface="Century Gothic" panose="020B0502020202020204" pitchFamily="34" charset="0"/>
                <a:cs typeface="Arial" panose="020B0604020202020204" pitchFamily="34" charset="0"/>
              </a:rPr>
              <a:t>=&gt; Consommation plus importante de la synergie dans ces unités</a:t>
            </a:r>
          </a:p>
          <a:p>
            <a:r>
              <a:rPr lang="fr-FR" spc="-140" dirty="0">
                <a:latin typeface="Century Gothic" panose="020B0502020202020204" pitchFamily="34" charset="0"/>
                <a:cs typeface="Arial" panose="020B0604020202020204" pitchFamily="34" charset="0"/>
              </a:rPr>
              <a:t> </a:t>
            </a:r>
          </a:p>
          <a:p>
            <a:endParaRPr lang="fr-FR" spc="-140" dirty="0">
              <a:latin typeface="Century Gothic" panose="020B0502020202020204" pitchFamily="34" charset="0"/>
              <a:cs typeface="Arial" panose="020B0604020202020204" pitchFamily="34" charset="0"/>
            </a:endParaRPr>
          </a:p>
          <a:p>
            <a:r>
              <a:rPr lang="fr-FR" b="1" spc="-140" dirty="0">
                <a:latin typeface="Century Gothic" panose="020B0502020202020204" pitchFamily="34" charset="0"/>
                <a:cs typeface="Arial" panose="020B0604020202020204" pitchFamily="34" charset="0"/>
              </a:rPr>
              <a:t>Personnels sollicités en amont pour un listing des résidents en cours de traitement :</a:t>
            </a:r>
          </a:p>
          <a:p>
            <a:pPr marL="342900" indent="-342900">
              <a:buFont typeface="Arial" panose="020B0604020202020204" pitchFamily="34" charset="0"/>
              <a:buChar char="•"/>
            </a:pPr>
            <a:r>
              <a:rPr lang="fr-FR" spc="-140" dirty="0">
                <a:latin typeface="Century Gothic" panose="020B0502020202020204" pitchFamily="34" charset="0"/>
                <a:cs typeface="Arial" panose="020B0604020202020204" pitchFamily="34" charset="0"/>
              </a:rPr>
              <a:t>infirmiers des secteurs concernés</a:t>
            </a:r>
          </a:p>
          <a:p>
            <a:pPr marL="342900" indent="-342900">
              <a:buFont typeface="Arial" panose="020B0604020202020204" pitchFamily="34" charset="0"/>
              <a:buChar char="•"/>
            </a:pPr>
            <a:r>
              <a:rPr lang="fr-FR" spc="-140" dirty="0">
                <a:latin typeface="Century Gothic" panose="020B0502020202020204" pitchFamily="34" charset="0"/>
                <a:cs typeface="Arial" panose="020B0604020202020204" pitchFamily="34" charset="0"/>
              </a:rPr>
              <a:t>référents aromathérapie des services</a:t>
            </a:r>
          </a:p>
          <a:p>
            <a:pPr marL="342900" indent="-342900">
              <a:buFont typeface="Arial" panose="020B0604020202020204" pitchFamily="34" charset="0"/>
              <a:buChar char="•"/>
            </a:pPr>
            <a:endParaRPr lang="fr-FR" spc="-140" dirty="0">
              <a:latin typeface="Century Gothic" panose="020B0502020202020204" pitchFamily="34" charset="0"/>
              <a:cs typeface="Arial" panose="020B0604020202020204" pitchFamily="34" charset="0"/>
            </a:endParaRPr>
          </a:p>
          <a:p>
            <a:r>
              <a:rPr lang="fr-FR" spc="-140" dirty="0">
                <a:latin typeface="Century Gothic" panose="020B0502020202020204" pitchFamily="34" charset="0"/>
                <a:cs typeface="Arial" panose="020B0604020202020204" pitchFamily="34" charset="0"/>
              </a:rPr>
              <a:t>=&gt; Faute de retours, nous avons fait une recherche dans les dossiers de tous les résidents soit 177 dossiers sur la période du 1</a:t>
            </a:r>
            <a:r>
              <a:rPr lang="fr-FR" spc="-140" baseline="30000" dirty="0">
                <a:latin typeface="Century Gothic" panose="020B0502020202020204" pitchFamily="34" charset="0"/>
                <a:cs typeface="Arial" panose="020B0604020202020204" pitchFamily="34" charset="0"/>
              </a:rPr>
              <a:t>er</a:t>
            </a:r>
            <a:r>
              <a:rPr lang="fr-FR" spc="-140" dirty="0">
                <a:latin typeface="Century Gothic" panose="020B0502020202020204" pitchFamily="34" charset="0"/>
                <a:cs typeface="Arial" panose="020B0604020202020204" pitchFamily="34" charset="0"/>
              </a:rPr>
              <a:t> ja</a:t>
            </a:r>
            <a:r>
              <a:rPr lang="fr-FR" b="1" spc="-140" dirty="0">
                <a:latin typeface="Century Gothic" panose="020B0502020202020204" pitchFamily="34" charset="0"/>
                <a:cs typeface="Arial" panose="020B0604020202020204" pitchFamily="34" charset="0"/>
              </a:rPr>
              <a:t>nvier 2023 au 3 mai 2023</a:t>
            </a:r>
          </a:p>
        </p:txBody>
      </p:sp>
      <p:pic>
        <p:nvPicPr>
          <p:cNvPr id="13" name="Image 12">
            <a:extLst>
              <a:ext uri="{FF2B5EF4-FFF2-40B4-BE49-F238E27FC236}">
                <a16:creationId xmlns:a16="http://schemas.microsoft.com/office/drawing/2014/main" id="{0ABB8A33-F655-4708-B650-BE5C87E5D7AB}"/>
              </a:ext>
            </a:extLst>
          </p:cNvPr>
          <p:cNvPicPr>
            <a:picLocks noChangeAspect="1"/>
          </p:cNvPicPr>
          <p:nvPr/>
        </p:nvPicPr>
        <p:blipFill>
          <a:blip r:embed="rId5"/>
          <a:stretch>
            <a:fillRect/>
          </a:stretch>
        </p:blipFill>
        <p:spPr>
          <a:xfrm>
            <a:off x="8151577" y="1315320"/>
            <a:ext cx="2548100" cy="1696450"/>
          </a:xfrm>
          <a:prstGeom prst="ellipse">
            <a:avLst/>
          </a:prstGeom>
        </p:spPr>
      </p:pic>
      <p:pic>
        <p:nvPicPr>
          <p:cNvPr id="14" name="Image 13">
            <a:extLst>
              <a:ext uri="{FF2B5EF4-FFF2-40B4-BE49-F238E27FC236}">
                <a16:creationId xmlns:a16="http://schemas.microsoft.com/office/drawing/2014/main" id="{7E4CE3A0-4B9F-40F1-8D83-95A6850F54A0}"/>
              </a:ext>
            </a:extLst>
          </p:cNvPr>
          <p:cNvPicPr>
            <a:picLocks noChangeAspect="1"/>
          </p:cNvPicPr>
          <p:nvPr/>
        </p:nvPicPr>
        <p:blipFill>
          <a:blip r:embed="rId6"/>
          <a:stretch>
            <a:fillRect/>
          </a:stretch>
        </p:blipFill>
        <p:spPr>
          <a:xfrm>
            <a:off x="9793169" y="2392538"/>
            <a:ext cx="2128855" cy="1417329"/>
          </a:xfrm>
          <a:prstGeom prst="ellipse">
            <a:avLst/>
          </a:prstGeom>
        </p:spPr>
      </p:pic>
      <p:grpSp>
        <p:nvGrpSpPr>
          <p:cNvPr id="15" name="Groupe 14">
            <a:extLst>
              <a:ext uri="{FF2B5EF4-FFF2-40B4-BE49-F238E27FC236}">
                <a16:creationId xmlns:a16="http://schemas.microsoft.com/office/drawing/2014/main" id="{2DEBF498-0AC4-4CA5-8775-7C8CA451A30B}"/>
              </a:ext>
            </a:extLst>
          </p:cNvPr>
          <p:cNvGrpSpPr/>
          <p:nvPr/>
        </p:nvGrpSpPr>
        <p:grpSpPr>
          <a:xfrm>
            <a:off x="168815" y="64539"/>
            <a:ext cx="1692619" cy="1828808"/>
            <a:chOff x="-110894" y="212960"/>
            <a:chExt cx="2374257" cy="2374257"/>
          </a:xfrm>
        </p:grpSpPr>
        <p:sp>
          <p:nvSpPr>
            <p:cNvPr id="16" name="Ellipse 15">
              <a:extLst>
                <a:ext uri="{FF2B5EF4-FFF2-40B4-BE49-F238E27FC236}">
                  <a16:creationId xmlns:a16="http://schemas.microsoft.com/office/drawing/2014/main" id="{592B0DF0-EC66-4D54-A49E-6673E6AE3C06}"/>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A3D9B7F9-C552-4843-80D1-3B288142D90C}"/>
                </a:ext>
              </a:extLst>
            </p:cNvPr>
            <p:cNvPicPr>
              <a:picLocks noChangeAspect="1"/>
            </p:cNvPicPr>
            <p:nvPr/>
          </p:nvPicPr>
          <p:blipFill>
            <a:blip r:embed="rId7"/>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3345104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12900"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2865120" y="1400089"/>
            <a:ext cx="7330440" cy="584775"/>
          </a:xfrm>
          <a:prstGeom prst="rect">
            <a:avLst/>
          </a:prstGeom>
        </p:spPr>
        <p:txBody>
          <a:bodyPr wrap="square">
            <a:spAutoFit/>
          </a:bodyPr>
          <a:lstStyle/>
          <a:p>
            <a:r>
              <a:rPr lang="fr-FR" sz="3200" b="1" dirty="0">
                <a:solidFill>
                  <a:srgbClr val="00A199"/>
                </a:solidFill>
                <a:latin typeface="Century Gothic" panose="020B0502020202020204" pitchFamily="34" charset="0"/>
              </a:rPr>
              <a:t>RESULTATS </a:t>
            </a:r>
          </a:p>
        </p:txBody>
      </p:sp>
      <p:sp>
        <p:nvSpPr>
          <p:cNvPr id="7" name="Titre 1">
            <a:extLst>
              <a:ext uri="{FF2B5EF4-FFF2-40B4-BE49-F238E27FC236}">
                <a16:creationId xmlns:a16="http://schemas.microsoft.com/office/drawing/2014/main" id="{431D3D90-E9AF-471C-8B21-F7EF5B31C7F5}"/>
              </a:ext>
            </a:extLst>
          </p:cNvPr>
          <p:cNvSpPr txBox="1">
            <a:spLocks/>
          </p:cNvSpPr>
          <p:nvPr/>
        </p:nvSpPr>
        <p:spPr>
          <a:xfrm>
            <a:off x="2865120" y="2152650"/>
            <a:ext cx="7688580" cy="762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solidFill>
                  <a:srgbClr val="D8DB73"/>
                </a:solidFill>
                <a:latin typeface="Century Gothic" panose="020B0502020202020204" pitchFamily="34" charset="0"/>
              </a:rPr>
              <a:t>Résidents ayant bénéficié de la synergie sur la période déterminée</a:t>
            </a:r>
          </a:p>
        </p:txBody>
      </p:sp>
      <p:sp>
        <p:nvSpPr>
          <p:cNvPr id="2" name="Rectangle 1">
            <a:extLst>
              <a:ext uri="{FF2B5EF4-FFF2-40B4-BE49-F238E27FC236}">
                <a16:creationId xmlns:a16="http://schemas.microsoft.com/office/drawing/2014/main" id="{A1792C5D-2180-492E-AF95-660622353DFF}"/>
              </a:ext>
            </a:extLst>
          </p:cNvPr>
          <p:cNvSpPr/>
          <p:nvPr/>
        </p:nvSpPr>
        <p:spPr>
          <a:xfrm>
            <a:off x="3482340" y="3384953"/>
            <a:ext cx="6096000" cy="2616101"/>
          </a:xfrm>
          <a:prstGeom prst="rect">
            <a:avLst/>
          </a:prstGeom>
        </p:spPr>
        <p:txBody>
          <a:bodyPr>
            <a:spAutoFit/>
          </a:bodyPr>
          <a:lstStyle/>
          <a:p>
            <a:pPr algn="ctr"/>
            <a:r>
              <a:rPr lang="fr-FR" sz="2400" spc="140" dirty="0">
                <a:latin typeface="Century Gothic" panose="020B0502020202020204" pitchFamily="34" charset="0"/>
                <a:cs typeface="Arial MT"/>
              </a:rPr>
              <a:t>Baugé : 5 résidents sur 100</a:t>
            </a:r>
            <a:br>
              <a:rPr lang="fr-FR" sz="2400" spc="140" dirty="0">
                <a:latin typeface="Century Gothic" panose="020B0502020202020204" pitchFamily="34" charset="0"/>
                <a:cs typeface="Arial MT"/>
              </a:rPr>
            </a:br>
            <a:r>
              <a:rPr lang="fr-FR" sz="2400" spc="140" dirty="0">
                <a:latin typeface="Century Gothic" panose="020B0502020202020204" pitchFamily="34" charset="0"/>
                <a:cs typeface="Arial MT"/>
              </a:rPr>
              <a:t>Mazé : 7 résidents sur 77 </a:t>
            </a:r>
            <a:br>
              <a:rPr lang="fr-FR" sz="2400" spc="140" dirty="0">
                <a:latin typeface="Century Gothic" panose="020B0502020202020204" pitchFamily="34" charset="0"/>
                <a:cs typeface="Arial MT"/>
              </a:rPr>
            </a:br>
            <a:br>
              <a:rPr lang="fr-FR" sz="2400" spc="140" dirty="0">
                <a:latin typeface="Century Gothic" panose="020B0502020202020204" pitchFamily="34" charset="0"/>
                <a:cs typeface="Arial MT"/>
              </a:rPr>
            </a:br>
            <a:r>
              <a:rPr lang="fr-FR" sz="2400" spc="140" dirty="0">
                <a:latin typeface="Century Gothic" panose="020B0502020202020204" pitchFamily="34" charset="0"/>
                <a:cs typeface="Arial MT"/>
              </a:rPr>
              <a:t>soit une moyenne de</a:t>
            </a:r>
            <a:br>
              <a:rPr lang="fr-FR" spc="140" dirty="0">
                <a:latin typeface="Century Gothic" panose="020B0502020202020204" pitchFamily="34" charset="0"/>
                <a:cs typeface="Arial MT"/>
              </a:rPr>
            </a:br>
            <a:r>
              <a:rPr lang="fr-FR" spc="140" dirty="0">
                <a:latin typeface="Century Gothic" panose="020B0502020202020204" pitchFamily="34" charset="0"/>
                <a:cs typeface="Arial MT"/>
              </a:rPr>
              <a:t> </a:t>
            </a:r>
            <a:r>
              <a:rPr lang="fr-FR" sz="4800" b="1" spc="140" dirty="0">
                <a:solidFill>
                  <a:srgbClr val="00A199"/>
                </a:solidFill>
                <a:latin typeface="Century Gothic" panose="020B0502020202020204" pitchFamily="34" charset="0"/>
              </a:rPr>
              <a:t>6.77</a:t>
            </a:r>
            <a:r>
              <a:rPr lang="fr-FR" sz="4800" b="1" spc="140" dirty="0">
                <a:solidFill>
                  <a:srgbClr val="00A199"/>
                </a:solidFill>
                <a:latin typeface="Century Gothic" panose="020B0502020202020204" pitchFamily="34" charset="0"/>
                <a:cs typeface="Arial MT"/>
              </a:rPr>
              <a:t>%</a:t>
            </a:r>
          </a:p>
          <a:p>
            <a:pPr algn="ctr"/>
            <a:r>
              <a:rPr lang="fr-FR" sz="2000" b="1" spc="140" dirty="0">
                <a:solidFill>
                  <a:srgbClr val="00A199"/>
                </a:solidFill>
                <a:latin typeface="Century Gothic" panose="020B0502020202020204" pitchFamily="34" charset="0"/>
                <a:cs typeface="Arial MT"/>
              </a:rPr>
              <a:t>des résidents</a:t>
            </a:r>
            <a:endParaRPr lang="fr-FR" b="1" dirty="0">
              <a:solidFill>
                <a:srgbClr val="00A199"/>
              </a:solidFill>
              <a:latin typeface="Century Gothic" panose="020B0502020202020204" pitchFamily="34" charset="0"/>
            </a:endParaRPr>
          </a:p>
        </p:txBody>
      </p:sp>
      <p:grpSp>
        <p:nvGrpSpPr>
          <p:cNvPr id="9" name="Groupe 8">
            <a:extLst>
              <a:ext uri="{FF2B5EF4-FFF2-40B4-BE49-F238E27FC236}">
                <a16:creationId xmlns:a16="http://schemas.microsoft.com/office/drawing/2014/main" id="{F50B75F6-55EA-4995-8873-22090ECAB97A}"/>
              </a:ext>
            </a:extLst>
          </p:cNvPr>
          <p:cNvGrpSpPr/>
          <p:nvPr/>
        </p:nvGrpSpPr>
        <p:grpSpPr>
          <a:xfrm>
            <a:off x="168815" y="64539"/>
            <a:ext cx="1692619" cy="1828808"/>
            <a:chOff x="-110894" y="212960"/>
            <a:chExt cx="2374257" cy="2374257"/>
          </a:xfrm>
        </p:grpSpPr>
        <p:sp>
          <p:nvSpPr>
            <p:cNvPr id="13" name="Ellipse 12">
              <a:extLst>
                <a:ext uri="{FF2B5EF4-FFF2-40B4-BE49-F238E27FC236}">
                  <a16:creationId xmlns:a16="http://schemas.microsoft.com/office/drawing/2014/main" id="{5EF69969-AA5C-4953-B0D1-94DB3592EAB2}"/>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258471D2-AF30-40A1-AD34-09D8F2670186}"/>
                </a:ext>
              </a:extLst>
            </p:cNvPr>
            <p:cNvPicPr>
              <a:picLocks noChangeAspect="1"/>
            </p:cNvPicPr>
            <p:nvPr/>
          </p:nvPicPr>
          <p:blipFill>
            <a:blip r:embed="rId5"/>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221796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1A58CB1-696A-4D37-B2B2-AF1281FB68EF}"/>
              </a:ext>
            </a:extLst>
          </p:cNvPr>
          <p:cNvPicPr>
            <a:picLocks noChangeAspect="1"/>
          </p:cNvPicPr>
          <p:nvPr/>
        </p:nvPicPr>
        <p:blipFill>
          <a:blip r:embed="rId3"/>
          <a:stretch>
            <a:fillRect/>
          </a:stretch>
        </p:blipFill>
        <p:spPr>
          <a:xfrm>
            <a:off x="-1612900" y="0"/>
            <a:ext cx="10287643" cy="6858000"/>
          </a:xfrm>
          <a:prstGeom prst="rect">
            <a:avLst/>
          </a:prstGeom>
        </p:spPr>
      </p:pic>
      <p:pic>
        <p:nvPicPr>
          <p:cNvPr id="10" name="Image 9">
            <a:extLst>
              <a:ext uri="{FF2B5EF4-FFF2-40B4-BE49-F238E27FC236}">
                <a16:creationId xmlns:a16="http://schemas.microsoft.com/office/drawing/2014/main" id="{4E8EF6C7-4D3F-4C11-898A-58BC6ABF7018}"/>
              </a:ext>
            </a:extLst>
          </p:cNvPr>
          <p:cNvPicPr>
            <a:picLocks noChangeAspect="1"/>
          </p:cNvPicPr>
          <p:nvPr/>
        </p:nvPicPr>
        <p:blipFill>
          <a:blip r:embed="rId4"/>
          <a:stretch>
            <a:fillRect/>
          </a:stretch>
        </p:blipFill>
        <p:spPr>
          <a:xfrm>
            <a:off x="11296069" y="5773105"/>
            <a:ext cx="625955" cy="884639"/>
          </a:xfrm>
          <a:prstGeom prst="rect">
            <a:avLst/>
          </a:prstGeom>
        </p:spPr>
      </p:pic>
      <p:sp>
        <p:nvSpPr>
          <p:cNvPr id="6" name="Rectangle 5">
            <a:extLst>
              <a:ext uri="{FF2B5EF4-FFF2-40B4-BE49-F238E27FC236}">
                <a16:creationId xmlns:a16="http://schemas.microsoft.com/office/drawing/2014/main" id="{3214D18B-ADD2-4343-AB2B-7E2470125D1F}"/>
              </a:ext>
            </a:extLst>
          </p:cNvPr>
          <p:cNvSpPr/>
          <p:nvPr/>
        </p:nvSpPr>
        <p:spPr>
          <a:xfrm>
            <a:off x="2865120" y="1400089"/>
            <a:ext cx="7330440" cy="584775"/>
          </a:xfrm>
          <a:prstGeom prst="rect">
            <a:avLst/>
          </a:prstGeom>
        </p:spPr>
        <p:txBody>
          <a:bodyPr wrap="square">
            <a:spAutoFit/>
          </a:bodyPr>
          <a:lstStyle/>
          <a:p>
            <a:r>
              <a:rPr lang="fr-FR" sz="3200" b="1" dirty="0">
                <a:solidFill>
                  <a:srgbClr val="00A199"/>
                </a:solidFill>
                <a:latin typeface="Century Gothic" panose="020B0502020202020204" pitchFamily="34" charset="0"/>
              </a:rPr>
              <a:t>RESULTATS</a:t>
            </a:r>
          </a:p>
        </p:txBody>
      </p:sp>
      <p:graphicFrame>
        <p:nvGraphicFramePr>
          <p:cNvPr id="9" name="Graphique 8">
            <a:extLst>
              <a:ext uri="{FF2B5EF4-FFF2-40B4-BE49-F238E27FC236}">
                <a16:creationId xmlns:a16="http://schemas.microsoft.com/office/drawing/2014/main" id="{78A8406A-943C-44E6-AEE0-890707939AF2}"/>
              </a:ext>
            </a:extLst>
          </p:cNvPr>
          <p:cNvGraphicFramePr>
            <a:graphicFrameLocks/>
          </p:cNvGraphicFramePr>
          <p:nvPr>
            <p:extLst>
              <p:ext uri="{D42A27DB-BD31-4B8C-83A1-F6EECF244321}">
                <p14:modId xmlns:p14="http://schemas.microsoft.com/office/powerpoint/2010/main" val="1791497465"/>
              </p:ext>
            </p:extLst>
          </p:nvPr>
        </p:nvGraphicFramePr>
        <p:xfrm>
          <a:off x="5677520" y="857101"/>
          <a:ext cx="6759474" cy="5358323"/>
        </p:xfrm>
        <a:graphic>
          <a:graphicData uri="http://schemas.openxmlformats.org/drawingml/2006/chart">
            <c:chart xmlns:c="http://schemas.openxmlformats.org/drawingml/2006/chart" xmlns:r="http://schemas.openxmlformats.org/officeDocument/2006/relationships" r:id="rId5"/>
          </a:graphicData>
        </a:graphic>
      </p:graphicFrame>
      <p:grpSp>
        <p:nvGrpSpPr>
          <p:cNvPr id="13" name="Groupe 12">
            <a:extLst>
              <a:ext uri="{FF2B5EF4-FFF2-40B4-BE49-F238E27FC236}">
                <a16:creationId xmlns:a16="http://schemas.microsoft.com/office/drawing/2014/main" id="{78C71D83-8B2C-46BD-BC39-7D9DC1AEF95D}"/>
              </a:ext>
            </a:extLst>
          </p:cNvPr>
          <p:cNvGrpSpPr/>
          <p:nvPr/>
        </p:nvGrpSpPr>
        <p:grpSpPr>
          <a:xfrm>
            <a:off x="168815" y="64539"/>
            <a:ext cx="1692619" cy="1828808"/>
            <a:chOff x="-110894" y="212960"/>
            <a:chExt cx="2374257" cy="2374257"/>
          </a:xfrm>
        </p:grpSpPr>
        <p:sp>
          <p:nvSpPr>
            <p:cNvPr id="14" name="Ellipse 13">
              <a:extLst>
                <a:ext uri="{FF2B5EF4-FFF2-40B4-BE49-F238E27FC236}">
                  <a16:creationId xmlns:a16="http://schemas.microsoft.com/office/drawing/2014/main" id="{2B9884EB-6BB2-4F3F-A378-9B9AD170DA49}"/>
                </a:ext>
              </a:extLst>
            </p:cNvPr>
            <p:cNvSpPr>
              <a:spLocks noChangeAspect="1"/>
            </p:cNvSpPr>
            <p:nvPr/>
          </p:nvSpPr>
          <p:spPr>
            <a:xfrm>
              <a:off x="-110894" y="212960"/>
              <a:ext cx="2374257" cy="23742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E91AA376-EDC2-4037-9EF7-5B2B1805F7F0}"/>
                </a:ext>
              </a:extLst>
            </p:cNvPr>
            <p:cNvPicPr>
              <a:picLocks noChangeAspect="1"/>
            </p:cNvPicPr>
            <p:nvPr/>
          </p:nvPicPr>
          <p:blipFill>
            <a:blip r:embed="rId6"/>
            <a:stretch>
              <a:fillRect/>
            </a:stretch>
          </p:blipFill>
          <p:spPr>
            <a:xfrm>
              <a:off x="176480" y="479745"/>
              <a:ext cx="1729371" cy="1729371"/>
            </a:xfrm>
            <a:prstGeom prst="rect">
              <a:avLst/>
            </a:prstGeom>
          </p:spPr>
        </p:pic>
      </p:grpSp>
    </p:spTree>
    <p:extLst>
      <p:ext uri="{BB962C8B-B14F-4D97-AF65-F5344CB8AC3E}">
        <p14:creationId xmlns:p14="http://schemas.microsoft.com/office/powerpoint/2010/main" val="301849307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2027</TotalTime>
  <Words>2359</Words>
  <Application>Microsoft Office PowerPoint</Application>
  <PresentationFormat>Grand écran</PresentationFormat>
  <Paragraphs>297</Paragraphs>
  <Slides>25</Slides>
  <Notes>25</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25</vt:i4>
      </vt:variant>
    </vt:vector>
  </HeadingPairs>
  <TitlesOfParts>
    <vt:vector size="36" baseType="lpstr">
      <vt:lpstr>Arial</vt:lpstr>
      <vt:lpstr>Arial MT</vt:lpstr>
      <vt:lpstr>Calibri</vt:lpstr>
      <vt:lpstr>Calibri Light</vt:lpstr>
      <vt:lpstr>Century Gothic</vt:lpstr>
      <vt:lpstr>Courier New</vt:lpstr>
      <vt:lpstr>Lucida Sans Unicode</vt:lpstr>
      <vt:lpstr>Tahoma</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ronde : « Aromathérapie et pratiques sportives »</dc:title>
  <dc:creator>CHEVALLIER Valérie</dc:creator>
  <cp:lastModifiedBy>MENUGE Sandrine</cp:lastModifiedBy>
  <cp:revision>122</cp:revision>
  <cp:lastPrinted>2024-06-07T14:11:55Z</cp:lastPrinted>
  <dcterms:created xsi:type="dcterms:W3CDTF">2024-04-17T12:46:08Z</dcterms:created>
  <dcterms:modified xsi:type="dcterms:W3CDTF">2024-06-11T09:19:54Z</dcterms:modified>
</cp:coreProperties>
</file>