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256" r:id="rId2"/>
    <p:sldId id="258" r:id="rId3"/>
    <p:sldId id="292" r:id="rId4"/>
    <p:sldId id="264" r:id="rId5"/>
    <p:sldId id="291" r:id="rId6"/>
    <p:sldId id="257" r:id="rId7"/>
    <p:sldId id="266" r:id="rId8"/>
    <p:sldId id="290" r:id="rId9"/>
    <p:sldId id="259" r:id="rId10"/>
    <p:sldId id="260" r:id="rId11"/>
    <p:sldId id="296" r:id="rId12"/>
    <p:sldId id="282" r:id="rId13"/>
    <p:sldId id="298" r:id="rId14"/>
    <p:sldId id="272" r:id="rId15"/>
    <p:sldId id="275" r:id="rId16"/>
    <p:sldId id="276" r:id="rId17"/>
    <p:sldId id="277" r:id="rId18"/>
    <p:sldId id="278" r:id="rId19"/>
    <p:sldId id="303" r:id="rId20"/>
    <p:sldId id="280" r:id="rId21"/>
    <p:sldId id="288" r:id="rId22"/>
    <p:sldId id="281" r:id="rId23"/>
    <p:sldId id="308" r:id="rId24"/>
    <p:sldId id="300" r:id="rId25"/>
    <p:sldId id="309" r:id="rId26"/>
    <p:sldId id="302" r:id="rId27"/>
    <p:sldId id="271" r:id="rId28"/>
    <p:sldId id="273" r:id="rId29"/>
    <p:sldId id="263" r:id="rId30"/>
    <p:sldId id="268" r:id="rId31"/>
    <p:sldId id="295" r:id="rId32"/>
    <p:sldId id="304" r:id="rId33"/>
  </p:sldIdLst>
  <p:sldSz cx="18288000" cy="10287000"/>
  <p:notesSz cx="9926638" cy="6858000"/>
  <p:embeddedFontLst>
    <p:embeddedFont>
      <p:font typeface="Calibri" panose="020F0502020204030204" pitchFamily="34" charset="0"/>
      <p:regular r:id="rId35"/>
      <p:bold r:id="rId36"/>
      <p:italic r:id="rId37"/>
      <p:boldItalic r:id="rId38"/>
    </p:embeddedFont>
    <p:embeddedFont>
      <p:font typeface="Lucida Sans Unicode" panose="020B0602030504020204" pitchFamily="34" charset="0"/>
      <p:regular r:id="rId39"/>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47" autoAdjust="0"/>
    <p:restoredTop sz="94660"/>
  </p:normalViewPr>
  <p:slideViewPr>
    <p:cSldViewPr>
      <p:cViewPr varScale="1">
        <p:scale>
          <a:sx n="61" d="100"/>
          <a:sy n="61" d="100"/>
        </p:scale>
        <p:origin x="438" y="6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baugeois.fr\ESBV-DFS\GROUPES\1%20-%20COMITES\AROMATHERAPIE\EVALUATIONS\evaluation%20protocole%20anti%20h&#233;matomes\donn&#233;es%20globales%20analyse%20antihematome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baugeois.fr\ESBV-DFS\GROUPES\1%20-%20COMITES\AROMATHERAPIE\EVALUATIONS\evaluation%20protocole%20anti%20h&#233;matomes\GRAPHIQUES%20POUR%20PRESENTATIONS%20FINALE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cap="none" spc="0" normalizeH="0" baseline="0">
                <a:solidFill>
                  <a:schemeClr val="dk1">
                    <a:lumMod val="50000"/>
                    <a:lumOff val="50000"/>
                  </a:schemeClr>
                </a:solidFill>
                <a:latin typeface="+mj-lt"/>
                <a:ea typeface="+mj-ea"/>
                <a:cs typeface="+mj-cs"/>
              </a:defRPr>
            </a:pPr>
            <a:r>
              <a:rPr lang="fr-FR" sz="2800" dirty="0"/>
              <a:t>Consommation en </a:t>
            </a:r>
            <a:r>
              <a:rPr lang="fr-FR" sz="2800" u="sng" dirty="0"/>
              <a:t>millilitres</a:t>
            </a:r>
            <a:r>
              <a:rPr lang="fr-FR" sz="2800" dirty="0"/>
              <a:t> de synergie à 3 % anti-hématomes par années</a:t>
            </a:r>
          </a:p>
        </c:rich>
      </c:tx>
      <c:overlay val="0"/>
      <c:spPr>
        <a:noFill/>
        <a:ln>
          <a:noFill/>
        </a:ln>
        <a:effectLst/>
      </c:spPr>
      <c:txPr>
        <a:bodyPr rot="0" spcFirstLastPara="1" vertOverflow="ellipsis" vert="horz" wrap="square" anchor="ctr" anchorCtr="1"/>
        <a:lstStyle/>
        <a:p>
          <a:pPr>
            <a:defRPr sz="2800" b="1" i="0" u="none" strike="noStrike" kern="1200" cap="none" spc="0" normalizeH="0" baseline="0">
              <a:solidFill>
                <a:schemeClr val="dk1">
                  <a:lumMod val="50000"/>
                  <a:lumOff val="50000"/>
                </a:schemeClr>
              </a:solidFill>
              <a:latin typeface="+mj-lt"/>
              <a:ea typeface="+mj-ea"/>
              <a:cs typeface="+mj-cs"/>
            </a:defRPr>
          </a:pPr>
          <a:endParaRPr lang="fr-FR"/>
        </a:p>
      </c:txPr>
    </c:title>
    <c:autoTitleDeleted val="0"/>
    <c:plotArea>
      <c:layout>
        <c:manualLayout>
          <c:layoutTarget val="inner"/>
          <c:xMode val="edge"/>
          <c:yMode val="edge"/>
          <c:x val="4.8054882565502201E-2"/>
          <c:y val="0.15716977483077774"/>
          <c:w val="0.95194512231078521"/>
          <c:h val="0.69087925645918125"/>
        </c:manualLayout>
      </c:layout>
      <c:barChart>
        <c:barDir val="col"/>
        <c:grouping val="clustered"/>
        <c:varyColors val="0"/>
        <c:ser>
          <c:idx val="0"/>
          <c:order val="0"/>
          <c:tx>
            <c:strRef>
              <c:f>Feuil1!$Q$25</c:f>
              <c:strCache>
                <c:ptCount val="1"/>
                <c:pt idx="0">
                  <c:v> Ensemble de l'établissement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dk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Feuil1!$R$24:$T$24</c:f>
              <c:strCache>
                <c:ptCount val="3"/>
                <c:pt idx="0">
                  <c:v>2022</c:v>
                </c:pt>
                <c:pt idx="1">
                  <c:v>2023</c:v>
                </c:pt>
                <c:pt idx="2">
                  <c:v>2024 (au 15/04/24) </c:v>
                </c:pt>
              </c:strCache>
            </c:strRef>
          </c:cat>
          <c:val>
            <c:numRef>
              <c:f>Feuil1!$R$25:$T$25</c:f>
              <c:numCache>
                <c:formatCode>General</c:formatCode>
                <c:ptCount val="3"/>
                <c:pt idx="0">
                  <c:v>3380</c:v>
                </c:pt>
                <c:pt idx="1">
                  <c:v>2500</c:v>
                </c:pt>
                <c:pt idx="2">
                  <c:v>1450</c:v>
                </c:pt>
              </c:numCache>
            </c:numRef>
          </c:val>
          <c:extLst>
            <c:ext xmlns:c16="http://schemas.microsoft.com/office/drawing/2014/chart" uri="{C3380CC4-5D6E-409C-BE32-E72D297353CC}">
              <c16:uniqueId val="{00000000-8883-4F03-BE24-51E38CF0D104}"/>
            </c:ext>
          </c:extLst>
        </c:ser>
        <c:ser>
          <c:idx val="1"/>
          <c:order val="1"/>
          <c:tx>
            <c:strRef>
              <c:f>Feuil1!$Q$26</c:f>
              <c:strCache>
                <c:ptCount val="1"/>
                <c:pt idx="0">
                  <c:v>SMR pour 30 lits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dk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Feuil1!$R$24:$T$24</c:f>
              <c:strCache>
                <c:ptCount val="3"/>
                <c:pt idx="0">
                  <c:v>2022</c:v>
                </c:pt>
                <c:pt idx="1">
                  <c:v>2023</c:v>
                </c:pt>
                <c:pt idx="2">
                  <c:v>2024 (au 15/04/24) </c:v>
                </c:pt>
              </c:strCache>
            </c:strRef>
          </c:cat>
          <c:val>
            <c:numRef>
              <c:f>Feuil1!$R$26:$T$26</c:f>
              <c:numCache>
                <c:formatCode>General</c:formatCode>
                <c:ptCount val="3"/>
                <c:pt idx="0">
                  <c:v>1200</c:v>
                </c:pt>
                <c:pt idx="1">
                  <c:v>1300</c:v>
                </c:pt>
                <c:pt idx="2">
                  <c:v>950</c:v>
                </c:pt>
              </c:numCache>
            </c:numRef>
          </c:val>
          <c:extLst>
            <c:ext xmlns:c16="http://schemas.microsoft.com/office/drawing/2014/chart" uri="{C3380CC4-5D6E-409C-BE32-E72D297353CC}">
              <c16:uniqueId val="{00000001-8883-4F03-BE24-51E38CF0D104}"/>
            </c:ext>
          </c:extLst>
        </c:ser>
        <c:dLbls>
          <c:showLegendKey val="0"/>
          <c:showVal val="0"/>
          <c:showCatName val="0"/>
          <c:showSerName val="0"/>
          <c:showPercent val="0"/>
          <c:showBubbleSize val="0"/>
        </c:dLbls>
        <c:gapWidth val="267"/>
        <c:overlap val="-43"/>
        <c:axId val="1635785375"/>
        <c:axId val="1565370079"/>
      </c:barChart>
      <c:catAx>
        <c:axId val="1635785375"/>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2000" b="1" i="0" u="none" strike="noStrike" kern="1200" cap="none" spc="0" normalizeH="0" baseline="0">
                <a:solidFill>
                  <a:schemeClr val="dk1">
                    <a:lumMod val="65000"/>
                    <a:lumOff val="35000"/>
                  </a:schemeClr>
                </a:solidFill>
                <a:latin typeface="+mn-lt"/>
                <a:ea typeface="+mn-ea"/>
                <a:cs typeface="+mn-cs"/>
              </a:defRPr>
            </a:pPr>
            <a:endParaRPr lang="fr-FR"/>
          </a:p>
        </c:txPr>
        <c:crossAx val="1565370079"/>
        <c:crosses val="autoZero"/>
        <c:auto val="1"/>
        <c:lblAlgn val="ctr"/>
        <c:lblOffset val="100"/>
        <c:noMultiLvlLbl val="0"/>
      </c:catAx>
      <c:valAx>
        <c:axId val="1565370079"/>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fr-FR"/>
          </a:p>
        </c:txPr>
        <c:crossAx val="1635785375"/>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dk1">
                  <a:lumMod val="65000"/>
                  <a:lumOff val="35000"/>
                </a:schemeClr>
              </a:solidFill>
              <a:latin typeface="+mn-lt"/>
              <a:ea typeface="+mn-ea"/>
              <a:cs typeface="+mn-cs"/>
            </a:defRPr>
          </a:pPr>
          <a:endParaRPr lang="fr-FR"/>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fr-FR"/>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0" i="0" u="none" strike="noStrike" kern="1200" spc="0" baseline="0">
                <a:solidFill>
                  <a:schemeClr val="tx1"/>
                </a:solidFill>
                <a:latin typeface="+mn-lt"/>
                <a:ea typeface="+mn-ea"/>
                <a:cs typeface="+mn-cs"/>
              </a:defRPr>
            </a:pPr>
            <a:r>
              <a:rPr lang="fr-FR" sz="3600" b="0" i="0" baseline="0">
                <a:solidFill>
                  <a:schemeClr val="tx1"/>
                </a:solidFill>
                <a:effectLst/>
              </a:rPr>
              <a:t>Causes des hématomes des 51 patients de SMR</a:t>
            </a:r>
            <a:endParaRPr lang="fr-FR" sz="3600">
              <a:solidFill>
                <a:schemeClr val="tx1"/>
              </a:solidFill>
              <a:effectLst/>
            </a:endParaRPr>
          </a:p>
        </c:rich>
      </c:tx>
      <c:overlay val="0"/>
      <c:spPr>
        <a:noFill/>
        <a:ln>
          <a:noFill/>
        </a:ln>
        <a:effectLst/>
      </c:spPr>
      <c:txPr>
        <a:bodyPr rot="0" spcFirstLastPara="1" vertOverflow="ellipsis" vert="horz" wrap="square" anchor="ctr" anchorCtr="1"/>
        <a:lstStyle/>
        <a:p>
          <a:pPr>
            <a:defRPr sz="3600" b="0" i="0" u="none" strike="noStrike" kern="1200" spc="0" baseline="0">
              <a:solidFill>
                <a:schemeClr val="tx1"/>
              </a:solidFill>
              <a:latin typeface="+mn-lt"/>
              <a:ea typeface="+mn-ea"/>
              <a:cs typeface="+mn-cs"/>
            </a:defRPr>
          </a:pPr>
          <a:endParaRPr lang="fr-FR"/>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40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'typologie 2'!$I$68:$L$68</c:f>
              <c:strCache>
                <c:ptCount val="4"/>
                <c:pt idx="0">
                  <c:v>Autres situations</c:v>
                </c:pt>
                <c:pt idx="1">
                  <c:v>Hématomes post traumatiques et post opératoires</c:v>
                </c:pt>
                <c:pt idx="2">
                  <c:v>Hématomes post traumatiques</c:v>
                </c:pt>
                <c:pt idx="3">
                  <c:v>Hématomes post chirurgie</c:v>
                </c:pt>
              </c:strCache>
            </c:strRef>
          </c:cat>
          <c:val>
            <c:numRef>
              <c:f>'typologie 2'!$I$69:$L$69</c:f>
              <c:numCache>
                <c:formatCode>General</c:formatCode>
                <c:ptCount val="4"/>
                <c:pt idx="0">
                  <c:v>2</c:v>
                </c:pt>
                <c:pt idx="1">
                  <c:v>13</c:v>
                </c:pt>
                <c:pt idx="2">
                  <c:v>20</c:v>
                </c:pt>
                <c:pt idx="3">
                  <c:v>16</c:v>
                </c:pt>
              </c:numCache>
            </c:numRef>
          </c:val>
          <c:extLst>
            <c:ext xmlns:c16="http://schemas.microsoft.com/office/drawing/2014/chart" uri="{C3380CC4-5D6E-409C-BE32-E72D297353CC}">
              <c16:uniqueId val="{00000000-54C2-4C87-BC38-3B1DF88295AA}"/>
            </c:ext>
          </c:extLst>
        </c:ser>
        <c:dLbls>
          <c:dLblPos val="outEnd"/>
          <c:showLegendKey val="0"/>
          <c:showVal val="1"/>
          <c:showCatName val="0"/>
          <c:showSerName val="0"/>
          <c:showPercent val="0"/>
          <c:showBubbleSize val="0"/>
        </c:dLbls>
        <c:gapWidth val="182"/>
        <c:axId val="209404783"/>
        <c:axId val="313163471"/>
      </c:barChart>
      <c:catAx>
        <c:axId val="20940478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endParaRPr lang="fr-FR"/>
          </a:p>
        </c:txPr>
        <c:crossAx val="313163471"/>
        <c:crosses val="autoZero"/>
        <c:auto val="1"/>
        <c:lblAlgn val="ctr"/>
        <c:lblOffset val="100"/>
        <c:noMultiLvlLbl val="0"/>
      </c:catAx>
      <c:valAx>
        <c:axId val="31316347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09404783"/>
        <c:crosses val="autoZero"/>
        <c:crossBetween val="between"/>
      </c:valAx>
      <c:spPr>
        <a:noFill/>
        <a:ln>
          <a:noFill/>
        </a:ln>
        <a:effectLst/>
      </c:spPr>
    </c:plotArea>
    <c:plotVisOnly val="1"/>
    <c:dispBlanksAs val="gap"/>
    <c:showDLblsOverMax val="0"/>
  </c:chart>
  <c:spPr>
    <a:solidFill>
      <a:schemeClr val="accent1">
        <a:lumMod val="20000"/>
        <a:lumOff val="80000"/>
      </a:schemeClr>
    </a:solidFill>
    <a:ln w="9525" cap="flat" cmpd="sng" algn="ctr">
      <a:solidFill>
        <a:schemeClr val="tx1">
          <a:lumMod val="15000"/>
          <a:lumOff val="85000"/>
        </a:schemeClr>
      </a:solidFill>
      <a:round/>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fr-FR" sz="2000" dirty="0"/>
              <a:t>Evolution de la moyenne du taux de plaquettes par mm3  de 50 patients sur 30 jours </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areaChart>
        <c:grouping val="standard"/>
        <c:varyColors val="0"/>
        <c:ser>
          <c:idx val="1"/>
          <c:order val="1"/>
          <c:tx>
            <c:v>norme</c:v>
          </c:tx>
          <c:spPr>
            <a:solidFill>
              <a:srgbClr val="DCC5ED"/>
            </a:solidFill>
            <a:ln w="15875">
              <a:noFill/>
            </a:ln>
            <a:effectLst/>
          </c:spPr>
          <c:val>
            <c:numRef>
              <c:f>Graph!$B$8:$E$8</c:f>
              <c:numCache>
                <c:formatCode>General</c:formatCode>
                <c:ptCount val="4"/>
                <c:pt idx="0">
                  <c:v>400</c:v>
                </c:pt>
                <c:pt idx="1">
                  <c:v>400</c:v>
                </c:pt>
                <c:pt idx="2">
                  <c:v>400</c:v>
                </c:pt>
                <c:pt idx="3">
                  <c:v>400</c:v>
                </c:pt>
              </c:numCache>
            </c:numRef>
          </c:val>
          <c:extLst>
            <c:ext xmlns:c16="http://schemas.microsoft.com/office/drawing/2014/chart" uri="{C3380CC4-5D6E-409C-BE32-E72D297353CC}">
              <c16:uniqueId val="{00000000-A0B4-4381-95ED-5B6CACE38019}"/>
            </c:ext>
          </c:extLst>
        </c:ser>
        <c:ser>
          <c:idx val="2"/>
          <c:order val="2"/>
          <c:tx>
            <c:strRef>
              <c:f>Graph!$A$7</c:f>
              <c:strCache>
                <c:ptCount val="1"/>
                <c:pt idx="0">
                  <c:v>norme</c:v>
                </c:pt>
              </c:strCache>
            </c:strRef>
          </c:tx>
          <c:spPr>
            <a:solidFill>
              <a:schemeClr val="bg1"/>
            </a:solidFill>
            <a:ln>
              <a:noFill/>
            </a:ln>
            <a:effectLst/>
          </c:spPr>
          <c:val>
            <c:numRef>
              <c:f>Graph!$B$7:$E$7</c:f>
              <c:numCache>
                <c:formatCode>General</c:formatCode>
                <c:ptCount val="4"/>
                <c:pt idx="0">
                  <c:v>150</c:v>
                </c:pt>
                <c:pt idx="1">
                  <c:v>150</c:v>
                </c:pt>
                <c:pt idx="2">
                  <c:v>150</c:v>
                </c:pt>
                <c:pt idx="3">
                  <c:v>150</c:v>
                </c:pt>
              </c:numCache>
            </c:numRef>
          </c:val>
          <c:extLst>
            <c:ext xmlns:c16="http://schemas.microsoft.com/office/drawing/2014/chart" uri="{C3380CC4-5D6E-409C-BE32-E72D297353CC}">
              <c16:uniqueId val="{00000001-A0B4-4381-95ED-5B6CACE38019}"/>
            </c:ext>
          </c:extLst>
        </c:ser>
        <c:dLbls>
          <c:showLegendKey val="0"/>
          <c:showVal val="0"/>
          <c:showCatName val="0"/>
          <c:showSerName val="0"/>
          <c:showPercent val="0"/>
          <c:showBubbleSize val="0"/>
        </c:dLbls>
        <c:axId val="1174443888"/>
        <c:axId val="1174536160"/>
      </c:areaChart>
      <c:lineChart>
        <c:grouping val="standard"/>
        <c:varyColors val="0"/>
        <c:ser>
          <c:idx val="0"/>
          <c:order val="0"/>
          <c:tx>
            <c:strRef>
              <c:f>Graph!$B$4</c:f>
              <c:strCache>
                <c:ptCount val="1"/>
                <c:pt idx="0">
                  <c:v>Plaquettes</c:v>
                </c:pt>
              </c:strCache>
            </c:strRef>
          </c:tx>
          <c:spPr>
            <a:ln w="44450" cap="rnd">
              <a:solidFill>
                <a:srgbClr val="FF0066"/>
              </a:solidFill>
              <a:round/>
            </a:ln>
            <a:effectLst/>
          </c:spPr>
          <c:marker>
            <c:symbol val="none"/>
          </c:marker>
          <c:dLbls>
            <c:numFmt formatCode="#,##0.0" sourceLinked="0"/>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2400" b="1" i="0" u="none" strike="noStrike" kern="1200" baseline="0">
                    <a:solidFill>
                      <a:schemeClr val="dk1">
                        <a:lumMod val="65000"/>
                        <a:lumOff val="35000"/>
                      </a:schemeClr>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ound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Graph!$B$5:$E$5</c:f>
              <c:strCache>
                <c:ptCount val="4"/>
                <c:pt idx="0">
                  <c:v>J</c:v>
                </c:pt>
                <c:pt idx="1">
                  <c:v>J7</c:v>
                </c:pt>
                <c:pt idx="2">
                  <c:v>J10</c:v>
                </c:pt>
                <c:pt idx="3">
                  <c:v>J30+</c:v>
                </c:pt>
              </c:strCache>
            </c:strRef>
          </c:cat>
          <c:val>
            <c:numRef>
              <c:f>Graph!$B$6:$E$6</c:f>
              <c:numCache>
                <c:formatCode>_-* #\ ##0.0\ _€_-;\-* #\ ##0.0\ _€_-;_-* "-"??\ _€_-;_-@_-</c:formatCode>
                <c:ptCount val="4"/>
                <c:pt idx="0">
                  <c:v>290.90476190476187</c:v>
                </c:pt>
                <c:pt idx="1">
                  <c:v>369.62857142857143</c:v>
                </c:pt>
                <c:pt idx="2">
                  <c:v>365</c:v>
                </c:pt>
                <c:pt idx="3">
                  <c:v>293.34615384615387</c:v>
                </c:pt>
              </c:numCache>
            </c:numRef>
          </c:val>
          <c:smooth val="1"/>
          <c:extLst>
            <c:ext xmlns:c16="http://schemas.microsoft.com/office/drawing/2014/chart" uri="{C3380CC4-5D6E-409C-BE32-E72D297353CC}">
              <c16:uniqueId val="{00000002-A0B4-4381-95ED-5B6CACE38019}"/>
            </c:ext>
          </c:extLst>
        </c:ser>
        <c:ser>
          <c:idx val="3"/>
          <c:order val="3"/>
          <c:tx>
            <c:strRef>
              <c:f>Graph!$A$7</c:f>
              <c:strCache>
                <c:ptCount val="1"/>
                <c:pt idx="0">
                  <c:v>norme</c:v>
                </c:pt>
              </c:strCache>
            </c:strRef>
          </c:tx>
          <c:spPr>
            <a:ln w="47625" cap="rnd">
              <a:solidFill>
                <a:srgbClr val="FF0066"/>
              </a:solidFill>
              <a:prstDash val="sysDot"/>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3-A0B4-4381-95ED-5B6CACE38019}"/>
                </c:ext>
              </c:extLst>
            </c:dLbl>
            <c:dLbl>
              <c:idx val="1"/>
              <c:delete val="1"/>
              <c:extLst>
                <c:ext xmlns:c15="http://schemas.microsoft.com/office/drawing/2012/chart" uri="{CE6537A1-D6FC-4f65-9D91-7224C49458BB}"/>
                <c:ext xmlns:c16="http://schemas.microsoft.com/office/drawing/2014/chart" uri="{C3380CC4-5D6E-409C-BE32-E72D297353CC}">
                  <c16:uniqueId val="{00000004-A0B4-4381-95ED-5B6CACE38019}"/>
                </c:ext>
              </c:extLst>
            </c:dLbl>
            <c:dLbl>
              <c:idx val="2"/>
              <c:delete val="1"/>
              <c:extLst>
                <c:ext xmlns:c15="http://schemas.microsoft.com/office/drawing/2012/chart" uri="{CE6537A1-D6FC-4f65-9D91-7224C49458BB}"/>
                <c:ext xmlns:c16="http://schemas.microsoft.com/office/drawing/2014/chart" uri="{C3380CC4-5D6E-409C-BE32-E72D297353CC}">
                  <c16:uniqueId val="{00000005-A0B4-4381-95ED-5B6CACE38019}"/>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Graph!$B$5:$E$5</c:f>
              <c:strCache>
                <c:ptCount val="4"/>
                <c:pt idx="0">
                  <c:v>J</c:v>
                </c:pt>
                <c:pt idx="1">
                  <c:v>J7</c:v>
                </c:pt>
                <c:pt idx="2">
                  <c:v>J10</c:v>
                </c:pt>
                <c:pt idx="3">
                  <c:v>J30+</c:v>
                </c:pt>
              </c:strCache>
            </c:strRef>
          </c:cat>
          <c:val>
            <c:numRef>
              <c:f>Graph!$B$7:$E$7</c:f>
              <c:numCache>
                <c:formatCode>General</c:formatCode>
                <c:ptCount val="4"/>
                <c:pt idx="0">
                  <c:v>150</c:v>
                </c:pt>
                <c:pt idx="1">
                  <c:v>150</c:v>
                </c:pt>
                <c:pt idx="2">
                  <c:v>150</c:v>
                </c:pt>
                <c:pt idx="3">
                  <c:v>150</c:v>
                </c:pt>
              </c:numCache>
            </c:numRef>
          </c:val>
          <c:smooth val="0"/>
          <c:extLst>
            <c:ext xmlns:c16="http://schemas.microsoft.com/office/drawing/2014/chart" uri="{C3380CC4-5D6E-409C-BE32-E72D297353CC}">
              <c16:uniqueId val="{00000006-A0B4-4381-95ED-5B6CACE38019}"/>
            </c:ext>
          </c:extLst>
        </c:ser>
        <c:ser>
          <c:idx val="4"/>
          <c:order val="4"/>
          <c:tx>
            <c:strRef>
              <c:f>Graph!$A$8</c:f>
              <c:strCache>
                <c:ptCount val="1"/>
                <c:pt idx="0">
                  <c:v>normes</c:v>
                </c:pt>
              </c:strCache>
            </c:strRef>
          </c:tx>
          <c:spPr>
            <a:ln w="47625" cap="rnd">
              <a:solidFill>
                <a:srgbClr val="FF0066"/>
              </a:solidFill>
              <a:prstDash val="sysDot"/>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7-A0B4-4381-95ED-5B6CACE38019}"/>
                </c:ext>
              </c:extLst>
            </c:dLbl>
            <c:dLbl>
              <c:idx val="1"/>
              <c:delete val="1"/>
              <c:extLst>
                <c:ext xmlns:c15="http://schemas.microsoft.com/office/drawing/2012/chart" uri="{CE6537A1-D6FC-4f65-9D91-7224C49458BB}"/>
                <c:ext xmlns:c16="http://schemas.microsoft.com/office/drawing/2014/chart" uri="{C3380CC4-5D6E-409C-BE32-E72D297353CC}">
                  <c16:uniqueId val="{00000008-A0B4-4381-95ED-5B6CACE38019}"/>
                </c:ext>
              </c:extLst>
            </c:dLbl>
            <c:dLbl>
              <c:idx val="2"/>
              <c:delete val="1"/>
              <c:extLst>
                <c:ext xmlns:c15="http://schemas.microsoft.com/office/drawing/2012/chart" uri="{CE6537A1-D6FC-4f65-9D91-7224C49458BB}"/>
                <c:ext xmlns:c16="http://schemas.microsoft.com/office/drawing/2014/chart" uri="{C3380CC4-5D6E-409C-BE32-E72D297353CC}">
                  <c16:uniqueId val="{00000009-A0B4-4381-95ED-5B6CACE38019}"/>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Graph!$B$5:$E$5</c:f>
              <c:strCache>
                <c:ptCount val="4"/>
                <c:pt idx="0">
                  <c:v>J</c:v>
                </c:pt>
                <c:pt idx="1">
                  <c:v>J7</c:v>
                </c:pt>
                <c:pt idx="2">
                  <c:v>J10</c:v>
                </c:pt>
                <c:pt idx="3">
                  <c:v>J30+</c:v>
                </c:pt>
              </c:strCache>
            </c:strRef>
          </c:cat>
          <c:val>
            <c:numRef>
              <c:f>Graph!$B$8:$E$8</c:f>
              <c:numCache>
                <c:formatCode>General</c:formatCode>
                <c:ptCount val="4"/>
                <c:pt idx="0">
                  <c:v>400</c:v>
                </c:pt>
                <c:pt idx="1">
                  <c:v>400</c:v>
                </c:pt>
                <c:pt idx="2">
                  <c:v>400</c:v>
                </c:pt>
                <c:pt idx="3">
                  <c:v>400</c:v>
                </c:pt>
              </c:numCache>
            </c:numRef>
          </c:val>
          <c:smooth val="0"/>
          <c:extLst>
            <c:ext xmlns:c16="http://schemas.microsoft.com/office/drawing/2014/chart" uri="{C3380CC4-5D6E-409C-BE32-E72D297353CC}">
              <c16:uniqueId val="{0000000A-A0B4-4381-95ED-5B6CACE38019}"/>
            </c:ext>
          </c:extLst>
        </c:ser>
        <c:dLbls>
          <c:showLegendKey val="0"/>
          <c:showVal val="0"/>
          <c:showCatName val="0"/>
          <c:showSerName val="0"/>
          <c:showPercent val="0"/>
          <c:showBubbleSize val="0"/>
        </c:dLbls>
        <c:marker val="1"/>
        <c:smooth val="0"/>
        <c:axId val="1174443888"/>
        <c:axId val="1174536160"/>
      </c:lineChart>
      <c:catAx>
        <c:axId val="1174443888"/>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fr-FR" sz="1600"/>
                  <a:t>Temps en jours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fr-FR"/>
          </a:p>
        </c:txPr>
        <c:crossAx val="1174536160"/>
        <c:crosses val="autoZero"/>
        <c:auto val="1"/>
        <c:lblAlgn val="ctr"/>
        <c:lblOffset val="100"/>
        <c:noMultiLvlLbl val="0"/>
      </c:catAx>
      <c:valAx>
        <c:axId val="1174536160"/>
        <c:scaling>
          <c:orientation val="minMax"/>
          <c:min val="100"/>
        </c:scaling>
        <c:delete val="0"/>
        <c:axPos val="l"/>
        <c:numFmt formatCode="#,##0" sourceLinked="0"/>
        <c:majorTickMark val="cross"/>
        <c:minorTickMark val="none"/>
        <c:tickLblPos val="nextTo"/>
        <c:spPr>
          <a:noFill/>
          <a:ln>
            <a:solidFill>
              <a:schemeClr val="tx1">
                <a:lumMod val="15000"/>
                <a:lumOff val="85000"/>
              </a:schemeClr>
            </a:solid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fr-FR"/>
          </a:p>
        </c:txPr>
        <c:crossAx val="1174443888"/>
        <c:crosses val="autoZero"/>
        <c:crossBetween val="between"/>
      </c:valAx>
      <c:spPr>
        <a:solidFill>
          <a:schemeClr val="accent2">
            <a:lumMod val="20000"/>
            <a:lumOff val="80000"/>
          </a:schemeClr>
        </a:solidFill>
        <a:ln>
          <a:noFill/>
        </a:ln>
        <a:effectLst/>
      </c:spPr>
    </c:plotArea>
    <c:legend>
      <c:legendPos val="b"/>
      <c:legendEntry>
        <c:idx val="1"/>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3">
        <a:lumMod val="60000"/>
        <a:lumOff val="40000"/>
      </a:schemeClr>
    </a:solidFill>
    <a:ln>
      <a:noFill/>
    </a:ln>
    <a:effectLst/>
  </c:spPr>
  <c:txPr>
    <a:bodyPr/>
    <a:lstStyle/>
    <a:p>
      <a:pPr>
        <a:defRPr sz="1200" b="1"/>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fr-FR" sz="2400" b="1"/>
              <a:t>Evolution des plaquettes</a:t>
            </a:r>
            <a:r>
              <a:rPr lang="fr-FR" sz="2400" b="1" baseline="0"/>
              <a:t> en Giga/L de 50 patients sous applications d'HE Hélichryse</a:t>
            </a:r>
            <a:endParaRPr lang="fr-FR" sz="2400" b="1"/>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'plaq hb Valérie'!$D$1</c:f>
              <c:strCache>
                <c:ptCount val="1"/>
                <c:pt idx="0">
                  <c:v>plaquettes à J zero</c:v>
                </c:pt>
              </c:strCache>
            </c:strRef>
          </c:tx>
          <c:spPr>
            <a:solidFill>
              <a:schemeClr val="accent1"/>
            </a:solidFill>
            <a:ln>
              <a:noFill/>
            </a:ln>
            <a:effectLst/>
          </c:spPr>
          <c:invertIfNegative val="0"/>
          <c:val>
            <c:numRef>
              <c:f>'plaq hb Valérie'!$D$2:$D$51</c:f>
              <c:numCache>
                <c:formatCode>General</c:formatCode>
                <c:ptCount val="50"/>
                <c:pt idx="0">
                  <c:v>232</c:v>
                </c:pt>
                <c:pt idx="1">
                  <c:v>370</c:v>
                </c:pt>
                <c:pt idx="2">
                  <c:v>111</c:v>
                </c:pt>
                <c:pt idx="3">
                  <c:v>519</c:v>
                </c:pt>
                <c:pt idx="4">
                  <c:v>252</c:v>
                </c:pt>
                <c:pt idx="5">
                  <c:v>229</c:v>
                </c:pt>
                <c:pt idx="6">
                  <c:v>250</c:v>
                </c:pt>
                <c:pt idx="7">
                  <c:v>398</c:v>
                </c:pt>
                <c:pt idx="8">
                  <c:v>223</c:v>
                </c:pt>
                <c:pt idx="9">
                  <c:v>278</c:v>
                </c:pt>
                <c:pt idx="10">
                  <c:v>198</c:v>
                </c:pt>
                <c:pt idx="11" formatCode="#,##0">
                  <c:v>182</c:v>
                </c:pt>
                <c:pt idx="13">
                  <c:v>155</c:v>
                </c:pt>
                <c:pt idx="14">
                  <c:v>374</c:v>
                </c:pt>
                <c:pt idx="15">
                  <c:v>216</c:v>
                </c:pt>
                <c:pt idx="16">
                  <c:v>163</c:v>
                </c:pt>
                <c:pt idx="18">
                  <c:v>271</c:v>
                </c:pt>
                <c:pt idx="20">
                  <c:v>417</c:v>
                </c:pt>
                <c:pt idx="21" formatCode="#,##0">
                  <c:v>271</c:v>
                </c:pt>
                <c:pt idx="22">
                  <c:v>326</c:v>
                </c:pt>
                <c:pt idx="23" formatCode="#,##0">
                  <c:v>169</c:v>
                </c:pt>
                <c:pt idx="24" formatCode="#,##0">
                  <c:v>409</c:v>
                </c:pt>
                <c:pt idx="25" formatCode="#,##0">
                  <c:v>219</c:v>
                </c:pt>
                <c:pt idx="26" formatCode="#,##0">
                  <c:v>421</c:v>
                </c:pt>
                <c:pt idx="27" formatCode="#,##0">
                  <c:v>416</c:v>
                </c:pt>
                <c:pt idx="28" formatCode="#,##0">
                  <c:v>224</c:v>
                </c:pt>
                <c:pt idx="29" formatCode="#,##0">
                  <c:v>601</c:v>
                </c:pt>
                <c:pt idx="30" formatCode="#,##0">
                  <c:v>289</c:v>
                </c:pt>
                <c:pt idx="31" formatCode="#,##0">
                  <c:v>174</c:v>
                </c:pt>
                <c:pt idx="32" formatCode="#,##0">
                  <c:v>387</c:v>
                </c:pt>
                <c:pt idx="34" formatCode="#,##0">
                  <c:v>221</c:v>
                </c:pt>
                <c:pt idx="35" formatCode="#,##0">
                  <c:v>199</c:v>
                </c:pt>
                <c:pt idx="36" formatCode="#,##0">
                  <c:v>386</c:v>
                </c:pt>
                <c:pt idx="37" formatCode="#,##0">
                  <c:v>349</c:v>
                </c:pt>
                <c:pt idx="38" formatCode="#,##0">
                  <c:v>296</c:v>
                </c:pt>
                <c:pt idx="39" formatCode="#,##0">
                  <c:v>173</c:v>
                </c:pt>
                <c:pt idx="40" formatCode="#,##0">
                  <c:v>324</c:v>
                </c:pt>
                <c:pt idx="41">
                  <c:v>191</c:v>
                </c:pt>
                <c:pt idx="42" formatCode="#,##0">
                  <c:v>428</c:v>
                </c:pt>
                <c:pt idx="43">
                  <c:v>153</c:v>
                </c:pt>
                <c:pt idx="44" formatCode="#,##0">
                  <c:v>149</c:v>
                </c:pt>
                <c:pt idx="46">
                  <c:v>249</c:v>
                </c:pt>
                <c:pt idx="47">
                  <c:v>296</c:v>
                </c:pt>
                <c:pt idx="48">
                  <c:v>467</c:v>
                </c:pt>
              </c:numCache>
            </c:numRef>
          </c:val>
          <c:extLst>
            <c:ext xmlns:c16="http://schemas.microsoft.com/office/drawing/2014/chart" uri="{C3380CC4-5D6E-409C-BE32-E72D297353CC}">
              <c16:uniqueId val="{00000000-2F56-41D8-AD80-BADBC2A71677}"/>
            </c:ext>
          </c:extLst>
        </c:ser>
        <c:ser>
          <c:idx val="1"/>
          <c:order val="1"/>
          <c:tx>
            <c:strRef>
              <c:f>'plaq hb Valérie'!$E$1</c:f>
              <c:strCache>
                <c:ptCount val="1"/>
                <c:pt idx="0">
                  <c:v>plaquettes à  J 7</c:v>
                </c:pt>
              </c:strCache>
            </c:strRef>
          </c:tx>
          <c:spPr>
            <a:solidFill>
              <a:schemeClr val="accent2"/>
            </a:solidFill>
            <a:ln>
              <a:noFill/>
            </a:ln>
            <a:effectLst/>
          </c:spPr>
          <c:invertIfNegative val="0"/>
          <c:val>
            <c:numRef>
              <c:f>'plaq hb Valérie'!$E$2:$E$51</c:f>
              <c:numCache>
                <c:formatCode>General</c:formatCode>
                <c:ptCount val="50"/>
                <c:pt idx="0">
                  <c:v>312</c:v>
                </c:pt>
                <c:pt idx="1">
                  <c:v>284</c:v>
                </c:pt>
                <c:pt idx="3">
                  <c:v>390</c:v>
                </c:pt>
                <c:pt idx="5">
                  <c:v>336</c:v>
                </c:pt>
                <c:pt idx="6">
                  <c:v>277</c:v>
                </c:pt>
                <c:pt idx="8">
                  <c:v>452</c:v>
                </c:pt>
                <c:pt idx="9">
                  <c:v>283</c:v>
                </c:pt>
                <c:pt idx="10">
                  <c:v>441</c:v>
                </c:pt>
                <c:pt idx="12">
                  <c:v>262</c:v>
                </c:pt>
                <c:pt idx="13">
                  <c:v>289</c:v>
                </c:pt>
                <c:pt idx="14">
                  <c:v>304</c:v>
                </c:pt>
                <c:pt idx="15">
                  <c:v>224</c:v>
                </c:pt>
                <c:pt idx="17">
                  <c:v>266</c:v>
                </c:pt>
                <c:pt idx="19">
                  <c:v>242</c:v>
                </c:pt>
                <c:pt idx="20">
                  <c:v>330</c:v>
                </c:pt>
                <c:pt idx="21" formatCode="#,##0">
                  <c:v>312</c:v>
                </c:pt>
                <c:pt idx="24" formatCode="#,##0">
                  <c:v>435</c:v>
                </c:pt>
                <c:pt idx="25" formatCode="#,##0">
                  <c:v>227</c:v>
                </c:pt>
                <c:pt idx="26" formatCode="#,##0">
                  <c:v>591</c:v>
                </c:pt>
                <c:pt idx="28" formatCode="#,##0">
                  <c:v>337</c:v>
                </c:pt>
                <c:pt idx="30" formatCode="#,##0">
                  <c:v>443</c:v>
                </c:pt>
                <c:pt idx="31" formatCode="#,##0">
                  <c:v>169</c:v>
                </c:pt>
                <c:pt idx="32" formatCode="#,##0">
                  <c:v>424</c:v>
                </c:pt>
                <c:pt idx="36" formatCode="#,##0">
                  <c:v>595</c:v>
                </c:pt>
                <c:pt idx="37" formatCode="#,##0">
                  <c:v>622</c:v>
                </c:pt>
                <c:pt idx="38" formatCode="#,##0">
                  <c:v>281</c:v>
                </c:pt>
                <c:pt idx="39" formatCode="#,##0">
                  <c:v>402</c:v>
                </c:pt>
                <c:pt idx="40" formatCode="#,##0">
                  <c:v>418</c:v>
                </c:pt>
                <c:pt idx="42" formatCode="#,##0">
                  <c:v>505</c:v>
                </c:pt>
                <c:pt idx="43">
                  <c:v>196</c:v>
                </c:pt>
                <c:pt idx="44" formatCode="#,##0">
                  <c:v>168</c:v>
                </c:pt>
                <c:pt idx="45">
                  <c:v>356</c:v>
                </c:pt>
                <c:pt idx="46">
                  <c:v>358</c:v>
                </c:pt>
                <c:pt idx="47">
                  <c:v>455</c:v>
                </c:pt>
                <c:pt idx="48">
                  <c:v>509</c:v>
                </c:pt>
                <c:pt idx="49">
                  <c:v>666</c:v>
                </c:pt>
              </c:numCache>
            </c:numRef>
          </c:val>
          <c:extLst>
            <c:ext xmlns:c16="http://schemas.microsoft.com/office/drawing/2014/chart" uri="{C3380CC4-5D6E-409C-BE32-E72D297353CC}">
              <c16:uniqueId val="{00000001-2F56-41D8-AD80-BADBC2A71677}"/>
            </c:ext>
          </c:extLst>
        </c:ser>
        <c:ser>
          <c:idx val="2"/>
          <c:order val="2"/>
          <c:tx>
            <c:strRef>
              <c:f>'plaq hb Valérie'!$F$1</c:f>
              <c:strCache>
                <c:ptCount val="1"/>
                <c:pt idx="0">
                  <c:v>j10</c:v>
                </c:pt>
              </c:strCache>
            </c:strRef>
          </c:tx>
          <c:spPr>
            <a:solidFill>
              <a:schemeClr val="accent3"/>
            </a:solidFill>
            <a:ln>
              <a:noFill/>
            </a:ln>
            <a:effectLst/>
          </c:spPr>
          <c:invertIfNegative val="0"/>
          <c:val>
            <c:numRef>
              <c:f>'plaq hb Valérie'!$F$2:$F$51</c:f>
              <c:numCache>
                <c:formatCode>General</c:formatCode>
                <c:ptCount val="50"/>
                <c:pt idx="2">
                  <c:v>256</c:v>
                </c:pt>
                <c:pt idx="10">
                  <c:v>424</c:v>
                </c:pt>
                <c:pt idx="15">
                  <c:v>205</c:v>
                </c:pt>
                <c:pt idx="16">
                  <c:v>254</c:v>
                </c:pt>
                <c:pt idx="17">
                  <c:v>223</c:v>
                </c:pt>
                <c:pt idx="18">
                  <c:v>269</c:v>
                </c:pt>
                <c:pt idx="19">
                  <c:v>171</c:v>
                </c:pt>
                <c:pt idx="20">
                  <c:v>304</c:v>
                </c:pt>
                <c:pt idx="21" formatCode="#,##0">
                  <c:v>295</c:v>
                </c:pt>
                <c:pt idx="24" formatCode="#,##0">
                  <c:v>422</c:v>
                </c:pt>
                <c:pt idx="25" formatCode="#,##0">
                  <c:v>317</c:v>
                </c:pt>
                <c:pt idx="26" formatCode="#,##0">
                  <c:v>619</c:v>
                </c:pt>
                <c:pt idx="27" formatCode="#,##0">
                  <c:v>353</c:v>
                </c:pt>
                <c:pt idx="28" formatCode="#,##0">
                  <c:v>365</c:v>
                </c:pt>
                <c:pt idx="29" formatCode="#,##0">
                  <c:v>580</c:v>
                </c:pt>
                <c:pt idx="30" formatCode="#,##0">
                  <c:v>478</c:v>
                </c:pt>
                <c:pt idx="31" formatCode="#,##0">
                  <c:v>213</c:v>
                </c:pt>
                <c:pt idx="32" formatCode="#,##0">
                  <c:v>327</c:v>
                </c:pt>
                <c:pt idx="33" formatCode="#,##0">
                  <c:v>566</c:v>
                </c:pt>
                <c:pt idx="36" formatCode="#,##0">
                  <c:v>645</c:v>
                </c:pt>
                <c:pt idx="37" formatCode="#,##0">
                  <c:v>625</c:v>
                </c:pt>
                <c:pt idx="38" formatCode="#,##0">
                  <c:v>304</c:v>
                </c:pt>
                <c:pt idx="39" formatCode="#,##0">
                  <c:v>269</c:v>
                </c:pt>
                <c:pt idx="40" formatCode="#,##0">
                  <c:v>383</c:v>
                </c:pt>
                <c:pt idx="41">
                  <c:v>195</c:v>
                </c:pt>
                <c:pt idx="42" formatCode="#,##0">
                  <c:v>326</c:v>
                </c:pt>
                <c:pt idx="44" formatCode="#,##0">
                  <c:v>138</c:v>
                </c:pt>
                <c:pt idx="45">
                  <c:v>298</c:v>
                </c:pt>
                <c:pt idx="46">
                  <c:v>267</c:v>
                </c:pt>
                <c:pt idx="47">
                  <c:v>482</c:v>
                </c:pt>
                <c:pt idx="48">
                  <c:v>394</c:v>
                </c:pt>
                <c:pt idx="49">
                  <c:v>553</c:v>
                </c:pt>
              </c:numCache>
            </c:numRef>
          </c:val>
          <c:extLst>
            <c:ext xmlns:c16="http://schemas.microsoft.com/office/drawing/2014/chart" uri="{C3380CC4-5D6E-409C-BE32-E72D297353CC}">
              <c16:uniqueId val="{00000002-2F56-41D8-AD80-BADBC2A71677}"/>
            </c:ext>
          </c:extLst>
        </c:ser>
        <c:ser>
          <c:idx val="3"/>
          <c:order val="3"/>
          <c:tx>
            <c:strRef>
              <c:f>'plaq hb Valérie'!$G$1</c:f>
              <c:strCache>
                <c:ptCount val="1"/>
                <c:pt idx="0">
                  <c:v>J 30 ou plus</c:v>
                </c:pt>
              </c:strCache>
            </c:strRef>
          </c:tx>
          <c:spPr>
            <a:solidFill>
              <a:schemeClr val="accent4"/>
            </a:solidFill>
            <a:ln>
              <a:noFill/>
            </a:ln>
            <a:effectLst/>
          </c:spPr>
          <c:invertIfNegative val="0"/>
          <c:val>
            <c:numRef>
              <c:f>'plaq hb Valérie'!$G$2:$G$51</c:f>
              <c:numCache>
                <c:formatCode>General</c:formatCode>
                <c:ptCount val="50"/>
                <c:pt idx="11" formatCode="#,##0">
                  <c:v>162</c:v>
                </c:pt>
                <c:pt idx="14">
                  <c:v>317</c:v>
                </c:pt>
                <c:pt idx="15">
                  <c:v>127</c:v>
                </c:pt>
                <c:pt idx="16">
                  <c:v>201</c:v>
                </c:pt>
                <c:pt idx="17">
                  <c:v>192</c:v>
                </c:pt>
                <c:pt idx="19">
                  <c:v>191</c:v>
                </c:pt>
                <c:pt idx="20">
                  <c:v>327</c:v>
                </c:pt>
                <c:pt idx="21" formatCode="#,##0">
                  <c:v>262</c:v>
                </c:pt>
                <c:pt idx="23" formatCode="#,##0">
                  <c:v>114</c:v>
                </c:pt>
                <c:pt idx="24" formatCode="#,##0">
                  <c:v>289</c:v>
                </c:pt>
                <c:pt idx="27" formatCode="#,##0">
                  <c:v>341</c:v>
                </c:pt>
                <c:pt idx="28" formatCode="#,##0">
                  <c:v>295</c:v>
                </c:pt>
                <c:pt idx="29" formatCode="#,##0">
                  <c:v>650</c:v>
                </c:pt>
                <c:pt idx="30" formatCode="#,##0">
                  <c:v>391</c:v>
                </c:pt>
                <c:pt idx="32" formatCode="#,##0">
                  <c:v>232</c:v>
                </c:pt>
                <c:pt idx="33" formatCode="#,##0">
                  <c:v>437</c:v>
                </c:pt>
                <c:pt idx="34" formatCode="#,##0">
                  <c:v>165</c:v>
                </c:pt>
                <c:pt idx="35" formatCode="#,##0">
                  <c:v>160</c:v>
                </c:pt>
                <c:pt idx="36" formatCode="#,##0">
                  <c:v>657</c:v>
                </c:pt>
                <c:pt idx="37" formatCode="#,##0">
                  <c:v>350</c:v>
                </c:pt>
                <c:pt idx="39" formatCode="#,##0">
                  <c:v>194</c:v>
                </c:pt>
                <c:pt idx="43">
                  <c:v>132</c:v>
                </c:pt>
                <c:pt idx="44" formatCode="#,##0">
                  <c:v>123</c:v>
                </c:pt>
                <c:pt idx="45">
                  <c:v>320</c:v>
                </c:pt>
                <c:pt idx="47">
                  <c:v>393</c:v>
                </c:pt>
                <c:pt idx="48">
                  <c:v>296</c:v>
                </c:pt>
                <c:pt idx="49">
                  <c:v>436</c:v>
                </c:pt>
              </c:numCache>
            </c:numRef>
          </c:val>
          <c:extLst>
            <c:ext xmlns:c16="http://schemas.microsoft.com/office/drawing/2014/chart" uri="{C3380CC4-5D6E-409C-BE32-E72D297353CC}">
              <c16:uniqueId val="{00000003-2F56-41D8-AD80-BADBC2A71677}"/>
            </c:ext>
          </c:extLst>
        </c:ser>
        <c:dLbls>
          <c:showLegendKey val="0"/>
          <c:showVal val="0"/>
          <c:showCatName val="0"/>
          <c:showSerName val="0"/>
          <c:showPercent val="0"/>
          <c:showBubbleSize val="0"/>
        </c:dLbls>
        <c:gapWidth val="219"/>
        <c:overlap val="-27"/>
        <c:axId val="550426031"/>
        <c:axId val="498812959"/>
      </c:barChart>
      <c:catAx>
        <c:axId val="550426031"/>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98812959"/>
        <c:crosses val="autoZero"/>
        <c:auto val="1"/>
        <c:lblAlgn val="ctr"/>
        <c:lblOffset val="100"/>
        <c:noMultiLvlLbl val="0"/>
      </c:catAx>
      <c:valAx>
        <c:axId val="4988129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fr-FR"/>
          </a:p>
        </c:txPr>
        <c:crossAx val="5504260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fr-FR" sz="2400" b="1" dirty="0"/>
              <a:t>Evolution de l’hémoglobine</a:t>
            </a:r>
            <a:r>
              <a:rPr lang="fr-FR" sz="2400" b="1" baseline="0" dirty="0"/>
              <a:t> en g/</a:t>
            </a:r>
            <a:r>
              <a:rPr lang="fr-FR" sz="2400" b="1" baseline="0" dirty="0" err="1"/>
              <a:t>dL</a:t>
            </a:r>
            <a:r>
              <a:rPr lang="fr-FR" sz="2400" b="1" baseline="0" dirty="0"/>
              <a:t> chez 48 patients de SMR sous applications d’HE d’</a:t>
            </a:r>
            <a:r>
              <a:rPr lang="fr-FR" sz="2400" b="1" baseline="0" dirty="0" err="1"/>
              <a:t>Hélichryse</a:t>
            </a:r>
            <a:endParaRPr lang="fr-FR" sz="2400" b="1" dirty="0"/>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3.7339668620177603E-2"/>
          <c:y val="7.8567271736177252E-2"/>
          <c:w val="0.94971969888065222"/>
          <c:h val="0.8189548259143109"/>
        </c:manualLayout>
      </c:layout>
      <c:barChart>
        <c:barDir val="col"/>
        <c:grouping val="clustered"/>
        <c:varyColors val="0"/>
        <c:ser>
          <c:idx val="0"/>
          <c:order val="0"/>
          <c:tx>
            <c:strRef>
              <c:f>'hémogl Valérie'!$C$1</c:f>
              <c:strCache>
                <c:ptCount val="1"/>
                <c:pt idx="0">
                  <c:v>hémoglobine J zéro </c:v>
                </c:pt>
              </c:strCache>
            </c:strRef>
          </c:tx>
          <c:spPr>
            <a:solidFill>
              <a:schemeClr val="accent1"/>
            </a:solidFill>
            <a:ln>
              <a:noFill/>
            </a:ln>
            <a:effectLst/>
          </c:spPr>
          <c:invertIfNegative val="0"/>
          <c:val>
            <c:numRef>
              <c:f>'hémogl Valérie'!$C$2:$C$49</c:f>
              <c:numCache>
                <c:formatCode>General</c:formatCode>
                <c:ptCount val="48"/>
                <c:pt idx="0">
                  <c:v>12.9</c:v>
                </c:pt>
                <c:pt idx="1">
                  <c:v>10</c:v>
                </c:pt>
                <c:pt idx="2">
                  <c:v>10.5</c:v>
                </c:pt>
                <c:pt idx="3">
                  <c:v>10</c:v>
                </c:pt>
                <c:pt idx="4">
                  <c:v>11.9</c:v>
                </c:pt>
                <c:pt idx="5">
                  <c:v>12.1</c:v>
                </c:pt>
                <c:pt idx="7">
                  <c:v>9.8000000000000007</c:v>
                </c:pt>
                <c:pt idx="8">
                  <c:v>10.4</c:v>
                </c:pt>
                <c:pt idx="9">
                  <c:v>11.1</c:v>
                </c:pt>
                <c:pt idx="10">
                  <c:v>11.7</c:v>
                </c:pt>
                <c:pt idx="13">
                  <c:v>10.1</c:v>
                </c:pt>
                <c:pt idx="14">
                  <c:v>7.2</c:v>
                </c:pt>
                <c:pt idx="15">
                  <c:v>14.9</c:v>
                </c:pt>
                <c:pt idx="17">
                  <c:v>11.9</c:v>
                </c:pt>
                <c:pt idx="19">
                  <c:v>9.3000000000000007</c:v>
                </c:pt>
                <c:pt idx="20">
                  <c:v>10.1</c:v>
                </c:pt>
                <c:pt idx="21">
                  <c:v>9.4</c:v>
                </c:pt>
                <c:pt idx="22">
                  <c:v>12.7</c:v>
                </c:pt>
                <c:pt idx="23">
                  <c:v>9.8000000000000007</c:v>
                </c:pt>
                <c:pt idx="24">
                  <c:v>10.5</c:v>
                </c:pt>
                <c:pt idx="25">
                  <c:v>8.1</c:v>
                </c:pt>
                <c:pt idx="26">
                  <c:v>10.4</c:v>
                </c:pt>
                <c:pt idx="27">
                  <c:v>10.3</c:v>
                </c:pt>
                <c:pt idx="28">
                  <c:v>11.2</c:v>
                </c:pt>
                <c:pt idx="29">
                  <c:v>15</c:v>
                </c:pt>
                <c:pt idx="30">
                  <c:v>10.5</c:v>
                </c:pt>
                <c:pt idx="32">
                  <c:v>13.4</c:v>
                </c:pt>
                <c:pt idx="33">
                  <c:v>10</c:v>
                </c:pt>
                <c:pt idx="34">
                  <c:v>7.4</c:v>
                </c:pt>
                <c:pt idx="36">
                  <c:v>12.1</c:v>
                </c:pt>
                <c:pt idx="37">
                  <c:v>14.9</c:v>
                </c:pt>
                <c:pt idx="38">
                  <c:v>10.1</c:v>
                </c:pt>
                <c:pt idx="39">
                  <c:v>12.7</c:v>
                </c:pt>
                <c:pt idx="40">
                  <c:v>11.8</c:v>
                </c:pt>
                <c:pt idx="41">
                  <c:v>10.3</c:v>
                </c:pt>
                <c:pt idx="42">
                  <c:v>9.1999999999999993</c:v>
                </c:pt>
                <c:pt idx="44">
                  <c:v>12</c:v>
                </c:pt>
                <c:pt idx="45">
                  <c:v>9</c:v>
                </c:pt>
                <c:pt idx="46">
                  <c:v>8.9</c:v>
                </c:pt>
              </c:numCache>
            </c:numRef>
          </c:val>
          <c:extLst>
            <c:ext xmlns:c16="http://schemas.microsoft.com/office/drawing/2014/chart" uri="{C3380CC4-5D6E-409C-BE32-E72D297353CC}">
              <c16:uniqueId val="{00000000-B524-4B4F-A8A6-03ABBB1C17E1}"/>
            </c:ext>
          </c:extLst>
        </c:ser>
        <c:ser>
          <c:idx val="1"/>
          <c:order val="1"/>
          <c:tx>
            <c:strRef>
              <c:f>'hémogl Valérie'!$D$1</c:f>
              <c:strCache>
                <c:ptCount val="1"/>
                <c:pt idx="0">
                  <c:v>hémoglobine J 7</c:v>
                </c:pt>
              </c:strCache>
            </c:strRef>
          </c:tx>
          <c:spPr>
            <a:solidFill>
              <a:schemeClr val="accent2"/>
            </a:solidFill>
            <a:ln>
              <a:noFill/>
            </a:ln>
            <a:effectLst/>
          </c:spPr>
          <c:invertIfNegative val="0"/>
          <c:val>
            <c:numRef>
              <c:f>'hémogl Valérie'!$D$2:$D$49</c:f>
              <c:numCache>
                <c:formatCode>General</c:formatCode>
                <c:ptCount val="48"/>
                <c:pt idx="0">
                  <c:v>11.9</c:v>
                </c:pt>
                <c:pt idx="1">
                  <c:v>9.4</c:v>
                </c:pt>
                <c:pt idx="3">
                  <c:v>11.6</c:v>
                </c:pt>
                <c:pt idx="4">
                  <c:v>14.4</c:v>
                </c:pt>
                <c:pt idx="5">
                  <c:v>12</c:v>
                </c:pt>
                <c:pt idx="6">
                  <c:v>10.5</c:v>
                </c:pt>
                <c:pt idx="8">
                  <c:v>11.5</c:v>
                </c:pt>
                <c:pt idx="9">
                  <c:v>10.5</c:v>
                </c:pt>
                <c:pt idx="11">
                  <c:v>11.3</c:v>
                </c:pt>
                <c:pt idx="12">
                  <c:v>10.5</c:v>
                </c:pt>
                <c:pt idx="13">
                  <c:v>10.199999999999999</c:v>
                </c:pt>
                <c:pt idx="14">
                  <c:v>9.6999999999999993</c:v>
                </c:pt>
                <c:pt idx="15">
                  <c:v>12.5</c:v>
                </c:pt>
                <c:pt idx="16">
                  <c:v>11.5</c:v>
                </c:pt>
                <c:pt idx="18">
                  <c:v>6.1</c:v>
                </c:pt>
                <c:pt idx="23">
                  <c:v>10.6</c:v>
                </c:pt>
                <c:pt idx="24">
                  <c:v>10.8</c:v>
                </c:pt>
                <c:pt idx="25">
                  <c:v>9.6</c:v>
                </c:pt>
                <c:pt idx="29">
                  <c:v>14</c:v>
                </c:pt>
                <c:pt idx="34">
                  <c:v>8.8000000000000007</c:v>
                </c:pt>
                <c:pt idx="35">
                  <c:v>10.9</c:v>
                </c:pt>
                <c:pt idx="36">
                  <c:v>11.8</c:v>
                </c:pt>
                <c:pt idx="39">
                  <c:v>13.1</c:v>
                </c:pt>
                <c:pt idx="40">
                  <c:v>12.4</c:v>
                </c:pt>
                <c:pt idx="41">
                  <c:v>10.3</c:v>
                </c:pt>
                <c:pt idx="42">
                  <c:v>9</c:v>
                </c:pt>
                <c:pt idx="43">
                  <c:v>11.1</c:v>
                </c:pt>
                <c:pt idx="44">
                  <c:v>9.6999999999999993</c:v>
                </c:pt>
                <c:pt idx="47">
                  <c:v>9.4</c:v>
                </c:pt>
              </c:numCache>
            </c:numRef>
          </c:val>
          <c:extLst>
            <c:ext xmlns:c16="http://schemas.microsoft.com/office/drawing/2014/chart" uri="{C3380CC4-5D6E-409C-BE32-E72D297353CC}">
              <c16:uniqueId val="{00000001-B524-4B4F-A8A6-03ABBB1C17E1}"/>
            </c:ext>
          </c:extLst>
        </c:ser>
        <c:ser>
          <c:idx val="2"/>
          <c:order val="2"/>
          <c:tx>
            <c:strRef>
              <c:f>'hémogl Valérie'!$E$1</c:f>
              <c:strCache>
                <c:ptCount val="1"/>
                <c:pt idx="0">
                  <c:v>hemoglobine J 10</c:v>
                </c:pt>
              </c:strCache>
            </c:strRef>
          </c:tx>
          <c:spPr>
            <a:solidFill>
              <a:schemeClr val="accent3"/>
            </a:solidFill>
            <a:ln>
              <a:noFill/>
            </a:ln>
            <a:effectLst/>
          </c:spPr>
          <c:invertIfNegative val="0"/>
          <c:val>
            <c:numRef>
              <c:f>'hémogl Valérie'!$E$2:$E$49</c:f>
              <c:numCache>
                <c:formatCode>General</c:formatCode>
                <c:ptCount val="48"/>
                <c:pt idx="2">
                  <c:v>11</c:v>
                </c:pt>
                <c:pt idx="14">
                  <c:v>10.6</c:v>
                </c:pt>
                <c:pt idx="16">
                  <c:v>11.5</c:v>
                </c:pt>
                <c:pt idx="17">
                  <c:v>11.7</c:v>
                </c:pt>
                <c:pt idx="18">
                  <c:v>10.7</c:v>
                </c:pt>
                <c:pt idx="23">
                  <c:v>10.199999999999999</c:v>
                </c:pt>
                <c:pt idx="24">
                  <c:v>11.6</c:v>
                </c:pt>
                <c:pt idx="26">
                  <c:v>12.4</c:v>
                </c:pt>
                <c:pt idx="27">
                  <c:v>9.6999999999999993</c:v>
                </c:pt>
                <c:pt idx="28">
                  <c:v>11.7</c:v>
                </c:pt>
                <c:pt idx="31">
                  <c:v>10.5</c:v>
                </c:pt>
                <c:pt idx="34">
                  <c:v>9.4</c:v>
                </c:pt>
                <c:pt idx="40">
                  <c:v>11.4</c:v>
                </c:pt>
                <c:pt idx="41">
                  <c:v>11.6</c:v>
                </c:pt>
                <c:pt idx="42">
                  <c:v>8.6999999999999993</c:v>
                </c:pt>
                <c:pt idx="43">
                  <c:v>10.5</c:v>
                </c:pt>
                <c:pt idx="44">
                  <c:v>10.5</c:v>
                </c:pt>
                <c:pt idx="47">
                  <c:v>9.4</c:v>
                </c:pt>
              </c:numCache>
            </c:numRef>
          </c:val>
          <c:extLst>
            <c:ext xmlns:c16="http://schemas.microsoft.com/office/drawing/2014/chart" uri="{C3380CC4-5D6E-409C-BE32-E72D297353CC}">
              <c16:uniqueId val="{00000002-B524-4B4F-A8A6-03ABBB1C17E1}"/>
            </c:ext>
          </c:extLst>
        </c:ser>
        <c:ser>
          <c:idx val="3"/>
          <c:order val="3"/>
          <c:tx>
            <c:strRef>
              <c:f>'hémogl Valérie'!$F$1</c:f>
              <c:strCache>
                <c:ptCount val="1"/>
                <c:pt idx="0">
                  <c:v>hémoglobine J 30 ou plus</c:v>
                </c:pt>
              </c:strCache>
            </c:strRef>
          </c:tx>
          <c:spPr>
            <a:solidFill>
              <a:schemeClr val="accent4"/>
            </a:solidFill>
            <a:ln>
              <a:noFill/>
            </a:ln>
            <a:effectLst/>
          </c:spPr>
          <c:invertIfNegative val="0"/>
          <c:val>
            <c:numRef>
              <c:f>'hémogl Valérie'!$F$2:$F$49</c:f>
              <c:numCache>
                <c:formatCode>General</c:formatCode>
                <c:ptCount val="48"/>
                <c:pt idx="13">
                  <c:v>10.6</c:v>
                </c:pt>
                <c:pt idx="14">
                  <c:v>9.1</c:v>
                </c:pt>
                <c:pt idx="15">
                  <c:v>11.9</c:v>
                </c:pt>
                <c:pt idx="16">
                  <c:v>11.5</c:v>
                </c:pt>
                <c:pt idx="18">
                  <c:v>10.5</c:v>
                </c:pt>
                <c:pt idx="20">
                  <c:v>9.6999999999999993</c:v>
                </c:pt>
                <c:pt idx="22">
                  <c:v>12.5</c:v>
                </c:pt>
                <c:pt idx="23">
                  <c:v>10.8</c:v>
                </c:pt>
                <c:pt idx="26">
                  <c:v>11.9</c:v>
                </c:pt>
                <c:pt idx="27">
                  <c:v>11.1</c:v>
                </c:pt>
                <c:pt idx="31">
                  <c:v>10.199999999999999</c:v>
                </c:pt>
                <c:pt idx="32">
                  <c:v>13.5</c:v>
                </c:pt>
                <c:pt idx="33">
                  <c:v>14.9</c:v>
                </c:pt>
                <c:pt idx="34">
                  <c:v>9.1999999999999993</c:v>
                </c:pt>
                <c:pt idx="35">
                  <c:v>11.3</c:v>
                </c:pt>
                <c:pt idx="37">
                  <c:v>12.5</c:v>
                </c:pt>
                <c:pt idx="41">
                  <c:v>13.2</c:v>
                </c:pt>
                <c:pt idx="42">
                  <c:v>8.1999999999999993</c:v>
                </c:pt>
                <c:pt idx="43">
                  <c:v>11.2</c:v>
                </c:pt>
                <c:pt idx="45">
                  <c:v>10.6</c:v>
                </c:pt>
                <c:pt idx="46">
                  <c:v>11.6</c:v>
                </c:pt>
                <c:pt idx="47">
                  <c:v>10.199999999999999</c:v>
                </c:pt>
              </c:numCache>
            </c:numRef>
          </c:val>
          <c:extLst>
            <c:ext xmlns:c16="http://schemas.microsoft.com/office/drawing/2014/chart" uri="{C3380CC4-5D6E-409C-BE32-E72D297353CC}">
              <c16:uniqueId val="{00000003-B524-4B4F-A8A6-03ABBB1C17E1}"/>
            </c:ext>
          </c:extLst>
        </c:ser>
        <c:dLbls>
          <c:showLegendKey val="0"/>
          <c:showVal val="0"/>
          <c:showCatName val="0"/>
          <c:showSerName val="0"/>
          <c:showPercent val="0"/>
          <c:showBubbleSize val="0"/>
        </c:dLbls>
        <c:gapWidth val="219"/>
        <c:overlap val="-27"/>
        <c:axId val="397762303"/>
        <c:axId val="406595135"/>
      </c:barChart>
      <c:catAx>
        <c:axId val="397762303"/>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06595135"/>
        <c:crosses val="autoZero"/>
        <c:auto val="1"/>
        <c:lblAlgn val="ctr"/>
        <c:lblOffset val="100"/>
        <c:noMultiLvlLbl val="0"/>
      </c:catAx>
      <c:valAx>
        <c:axId val="40659513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fr-FR"/>
          </a:p>
        </c:txPr>
        <c:crossAx val="397762303"/>
        <c:crosses val="autoZero"/>
        <c:crossBetween val="between"/>
      </c:valAx>
      <c:spPr>
        <a:solidFill>
          <a:schemeClr val="accent2">
            <a:lumMod val="20000"/>
            <a:lumOff val="80000"/>
          </a:schemeClr>
        </a:solid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2">
        <a:lumMod val="20000"/>
        <a:lumOff val="80000"/>
      </a:schemeClr>
    </a:solidFill>
    <a:ln>
      <a:noFill/>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lgn="ctr" rtl="0">
              <a:defRPr sz="2400"/>
            </a:pPr>
            <a:r>
              <a:rPr lang="fr-FR" sz="2400" dirty="0"/>
              <a:t>Evolution moyenne de l’hémoglobine en g/dl sur 30 jours pour 48 patients</a:t>
            </a:r>
          </a:p>
        </c:rich>
      </c:tx>
      <c:overlay val="0"/>
      <c:spPr>
        <a:noFill/>
        <a:ln>
          <a:noFill/>
        </a:ln>
        <a:effectLst/>
      </c:spPr>
    </c:title>
    <c:autoTitleDeleted val="0"/>
    <c:plotArea>
      <c:layout/>
      <c:lineChart>
        <c:grouping val="standard"/>
        <c:varyColors val="0"/>
        <c:ser>
          <c:idx val="4"/>
          <c:order val="2"/>
          <c:tx>
            <c:strRef>
              <c:f>Graph!$A$8</c:f>
              <c:strCache>
                <c:ptCount val="1"/>
                <c:pt idx="0">
                  <c:v>normes</c:v>
                </c:pt>
              </c:strCache>
            </c:strRef>
          </c:tx>
          <c:spPr>
            <a:ln w="44450" cap="rnd">
              <a:solidFill>
                <a:schemeClr val="bg2">
                  <a:lumMod val="50000"/>
                </a:schemeClr>
              </a:solidFill>
              <a:prstDash val="sysDot"/>
              <a:round/>
            </a:ln>
            <a:effectLst/>
          </c:spPr>
          <c:marker>
            <c:symbol val="none"/>
          </c:marker>
          <c:val>
            <c:numRef>
              <c:f>Graph!$J$8:$M$8</c:f>
              <c:numCache>
                <c:formatCode>General</c:formatCode>
                <c:ptCount val="4"/>
                <c:pt idx="0">
                  <c:v>5.8</c:v>
                </c:pt>
                <c:pt idx="1">
                  <c:v>5.8</c:v>
                </c:pt>
                <c:pt idx="2">
                  <c:v>5.8</c:v>
                </c:pt>
                <c:pt idx="3">
                  <c:v>5.8</c:v>
                </c:pt>
              </c:numCache>
            </c:numRef>
          </c:val>
          <c:smooth val="0"/>
          <c:extLst>
            <c:ext xmlns:c16="http://schemas.microsoft.com/office/drawing/2014/chart" uri="{C3380CC4-5D6E-409C-BE32-E72D297353CC}">
              <c16:uniqueId val="{00000000-4037-4015-9E3A-6B559ABE300E}"/>
            </c:ext>
          </c:extLst>
        </c:ser>
        <c:dLbls>
          <c:showLegendKey val="0"/>
          <c:showVal val="0"/>
          <c:showCatName val="0"/>
          <c:showSerName val="0"/>
          <c:showPercent val="0"/>
          <c:showBubbleSize val="0"/>
        </c:dLbls>
        <c:marker val="1"/>
        <c:smooth val="0"/>
        <c:axId val="1174443888"/>
        <c:axId val="1174536160"/>
        <c:extLst>
          <c:ext xmlns:c15="http://schemas.microsoft.com/office/drawing/2012/chart" uri="{02D57815-91ED-43cb-92C2-25804820EDAC}">
            <c15:filteredLineSeries>
              <c15:ser>
                <c:idx val="0"/>
                <c:order val="0"/>
                <c:tx>
                  <c:v>Globules rouges</c:v>
                </c:tx>
                <c:spPr>
                  <a:ln w="44450" cap="rnd">
                    <a:solidFill>
                      <a:srgbClr val="FF0066"/>
                    </a:solidFill>
                    <a:round/>
                  </a:ln>
                  <a:effectLst/>
                </c:spPr>
                <c:marker>
                  <c:spPr>
                    <a:solidFill>
                      <a:srgbClr val="FF0066"/>
                    </a:solidFill>
                    <a:ln>
                      <a:solidFill>
                        <a:srgbClr val="FF0066"/>
                      </a:solidFill>
                    </a:ln>
                  </c:spPr>
                </c:marker>
                <c:dLbls>
                  <c:numFmt formatCode="#,##0.0" sourceLinked="0"/>
                  <c:spPr>
                    <a:solidFill>
                      <a:sysClr val="window" lastClr="FFFFFF"/>
                    </a:solidFill>
                    <a:ln>
                      <a:solidFill>
                        <a:sysClr val="windowText" lastClr="000000">
                          <a:lumMod val="65000"/>
                          <a:lumOff val="35000"/>
                        </a:sysClr>
                      </a:solidFill>
                    </a:ln>
                    <a:effectLst/>
                  </c:spPr>
                  <c:txPr>
                    <a:bodyPr anchorCtr="0"/>
                    <a:lstStyle/>
                    <a:p>
                      <a:pPr algn="ctr">
                        <a:defRPr lang="fr-FR" sz="800" b="1" i="0" u="none" strike="noStrike" kern="1200" baseline="0">
                          <a:solidFill>
                            <a:schemeClr val="dk1">
                              <a:lumMod val="65000"/>
                              <a:lumOff val="35000"/>
                            </a:schemeClr>
                          </a:solidFill>
                          <a:latin typeface="Verdana Pro Cond" panose="020B0606030504040204" pitchFamily="34" charset="0"/>
                          <a:ea typeface="+mn-ea"/>
                          <a:cs typeface="+mn-cs"/>
                        </a:defRPr>
                      </a:pPr>
                      <a:endParaRPr lang="fr-FR"/>
                    </a:p>
                  </c:txPr>
                  <c:dLblPos val="t"/>
                  <c:showLegendKey val="0"/>
                  <c:showVal val="1"/>
                  <c:showCatName val="0"/>
                  <c:showSerName val="0"/>
                  <c:showPercent val="0"/>
                  <c:showBubbleSize val="0"/>
                  <c:showLeaderLines val="0"/>
                  <c:extLst>
                    <c:ext uri="{CE6537A1-D6FC-4f65-9D91-7224C49458BB}">
                      <c15:spPr xmlns:c15="http://schemas.microsoft.com/office/drawing/2012/chart">
                        <a:prstGeom prst="rect">
                          <a:avLst/>
                        </a:prstGeom>
                      </c15:spPr>
                      <c15:showLeaderLines val="1"/>
                    </c:ext>
                  </c:extLst>
                </c:dLbls>
                <c:cat>
                  <c:strRef>
                    <c:extLst>
                      <c:ext uri="{02D57815-91ED-43cb-92C2-25804820EDAC}">
                        <c15:formulaRef>
                          <c15:sqref>Graph!$F$5:$I$5</c15:sqref>
                        </c15:formulaRef>
                      </c:ext>
                    </c:extLst>
                    <c:strCache>
                      <c:ptCount val="4"/>
                      <c:pt idx="0">
                        <c:v>J</c:v>
                      </c:pt>
                      <c:pt idx="1">
                        <c:v>J7</c:v>
                      </c:pt>
                      <c:pt idx="2">
                        <c:v>J10</c:v>
                      </c:pt>
                      <c:pt idx="3">
                        <c:v>J30+</c:v>
                      </c:pt>
                    </c:strCache>
                  </c:strRef>
                </c:cat>
                <c:val>
                  <c:numRef>
                    <c:extLst>
                      <c:ext uri="{02D57815-91ED-43cb-92C2-25804820EDAC}">
                        <c15:formulaRef>
                          <c15:sqref>Graph!$J$6:$M$6</c15:sqref>
                        </c15:formulaRef>
                      </c:ext>
                    </c:extLst>
                    <c:numCache>
                      <c:formatCode>_-* #\ ##0.0\ _€_-;\-* #\ ##0.0\ _€_-;_-* "-"??\ _€_-;_-@_-</c:formatCode>
                      <c:ptCount val="4"/>
                      <c:pt idx="0">
                        <c:v>3.4591666666666665</c:v>
                      </c:pt>
                      <c:pt idx="1">
                        <c:v>3.4517391304347829</c:v>
                      </c:pt>
                      <c:pt idx="2">
                        <c:v>3.5480624999999999</c:v>
                      </c:pt>
                      <c:pt idx="3">
                        <c:v>3.6034999999999999</c:v>
                      </c:pt>
                    </c:numCache>
                  </c:numRef>
                </c:val>
                <c:smooth val="1"/>
                <c:extLst>
                  <c:ext xmlns:c16="http://schemas.microsoft.com/office/drawing/2014/chart" uri="{C3380CC4-5D6E-409C-BE32-E72D297353CC}">
                    <c16:uniqueId val="{00000004-4037-4015-9E3A-6B559ABE300E}"/>
                  </c:ext>
                </c:extLst>
              </c15:ser>
            </c15:filteredLineSeries>
            <c15:filteredLineSeries>
              <c15:ser>
                <c:idx val="2"/>
                <c:order val="1"/>
                <c:tx>
                  <c:v>norme basse GR</c:v>
                </c:tx>
                <c:spPr>
                  <a:ln w="12700">
                    <a:solidFill>
                      <a:srgbClr val="FF0066"/>
                    </a:solidFill>
                    <a:prstDash val="dash"/>
                  </a:ln>
                  <a:effectLst/>
                </c:spPr>
                <c:marker>
                  <c:symbol val="none"/>
                </c:marker>
                <c:val>
                  <c:numRef>
                    <c:extLst xmlns:c15="http://schemas.microsoft.com/office/drawing/2012/chart">
                      <c:ext xmlns:c15="http://schemas.microsoft.com/office/drawing/2012/chart" uri="{02D57815-91ED-43cb-92C2-25804820EDAC}">
                        <c15:formulaRef>
                          <c15:sqref>Graph!$J$7:$M$7</c15:sqref>
                        </c15:formulaRef>
                      </c:ext>
                    </c:extLst>
                    <c:numCache>
                      <c:formatCode>General</c:formatCode>
                      <c:ptCount val="4"/>
                      <c:pt idx="0">
                        <c:v>4.5</c:v>
                      </c:pt>
                      <c:pt idx="1">
                        <c:v>4.5</c:v>
                      </c:pt>
                      <c:pt idx="2">
                        <c:v>4.5</c:v>
                      </c:pt>
                      <c:pt idx="3">
                        <c:v>4.5</c:v>
                      </c:pt>
                    </c:numCache>
                  </c:numRef>
                </c:val>
                <c:smooth val="0"/>
                <c:extLst xmlns:c15="http://schemas.microsoft.com/office/drawing/2012/chart">
                  <c:ext xmlns:c16="http://schemas.microsoft.com/office/drawing/2014/chart" uri="{C3380CC4-5D6E-409C-BE32-E72D297353CC}">
                    <c16:uniqueId val="{00000005-4037-4015-9E3A-6B559ABE300E}"/>
                  </c:ext>
                </c:extLst>
              </c15:ser>
            </c15:filteredLineSeries>
          </c:ext>
        </c:extLst>
      </c:lineChart>
      <c:lineChart>
        <c:grouping val="standard"/>
        <c:varyColors val="0"/>
        <c:ser>
          <c:idx val="5"/>
          <c:order val="3"/>
          <c:tx>
            <c:strRef>
              <c:f>Graph!$N$4</c:f>
              <c:strCache>
                <c:ptCount val="1"/>
                <c:pt idx="0">
                  <c:v>Hémoglobine (en g/dl)</c:v>
                </c:pt>
              </c:strCache>
            </c:strRef>
          </c:tx>
          <c:spPr>
            <a:ln w="44450" cap="rnd">
              <a:solidFill>
                <a:schemeClr val="accent1">
                  <a:lumMod val="75000"/>
                </a:schemeClr>
              </a:solidFill>
              <a:round/>
            </a:ln>
            <a:effectLst/>
          </c:spPr>
          <c:marker>
            <c:spPr>
              <a:solidFill>
                <a:schemeClr val="accent1">
                  <a:lumMod val="75000"/>
                </a:schemeClr>
              </a:solidFill>
              <a:ln>
                <a:solidFill>
                  <a:schemeClr val="accent1">
                    <a:lumMod val="75000"/>
                  </a:schemeClr>
                </a:solidFill>
              </a:ln>
            </c:spPr>
          </c:marker>
          <c:dLbls>
            <c:numFmt formatCode="#,##0.0" sourceLinked="0"/>
            <c:spPr>
              <a:solidFill>
                <a:sysClr val="window" lastClr="FFFFFF"/>
              </a:solidFill>
              <a:ln>
                <a:solidFill>
                  <a:sysClr val="windowText" lastClr="000000">
                    <a:lumMod val="65000"/>
                    <a:lumOff val="35000"/>
                  </a:sysClr>
                </a:solidFill>
              </a:ln>
              <a:effectLst/>
            </c:spPr>
            <c:txPr>
              <a:bodyPr/>
              <a:lstStyle/>
              <a:p>
                <a:pPr algn="ctr">
                  <a:defRPr sz="2000"/>
                </a:pPr>
                <a:endParaRPr lang="fr-FR"/>
              </a:p>
            </c:txPr>
            <c:dLblPos val="b"/>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val>
            <c:numRef>
              <c:f>Graph!$N$6:$Q$6</c:f>
              <c:numCache>
                <c:formatCode>_-* #\ ##0.0\ _€_-;\-* #\ ##0.0\ _€_-;_-* "-"??\ _€_-;_-@_-</c:formatCode>
                <c:ptCount val="4"/>
                <c:pt idx="0">
                  <c:v>10.768292682926829</c:v>
                </c:pt>
                <c:pt idx="1">
                  <c:v>10.816666666666666</c:v>
                </c:pt>
                <c:pt idx="2">
                  <c:v>10.657894736842104</c:v>
                </c:pt>
                <c:pt idx="3">
                  <c:v>11.143999999999998</c:v>
                </c:pt>
              </c:numCache>
            </c:numRef>
          </c:val>
          <c:smooth val="1"/>
          <c:extLst>
            <c:ext xmlns:c16="http://schemas.microsoft.com/office/drawing/2014/chart" uri="{C3380CC4-5D6E-409C-BE32-E72D297353CC}">
              <c16:uniqueId val="{00000001-4037-4015-9E3A-6B559ABE300E}"/>
            </c:ext>
          </c:extLst>
        </c:ser>
        <c:ser>
          <c:idx val="7"/>
          <c:order val="4"/>
          <c:tx>
            <c:v>normes hautes</c:v>
          </c:tx>
          <c:spPr>
            <a:ln w="44450" cap="rnd">
              <a:solidFill>
                <a:schemeClr val="bg2">
                  <a:lumMod val="50000"/>
                </a:schemeClr>
              </a:solidFill>
              <a:prstDash val="sysDot"/>
              <a:round/>
            </a:ln>
            <a:effectLst/>
          </c:spPr>
          <c:marker>
            <c:symbol val="none"/>
          </c:marker>
          <c:val>
            <c:numRef>
              <c:f>Graph!$N$8:$Q$8</c:f>
              <c:numCache>
                <c:formatCode>General</c:formatCode>
                <c:ptCount val="4"/>
                <c:pt idx="0">
                  <c:v>17.5</c:v>
                </c:pt>
                <c:pt idx="1">
                  <c:v>17.5</c:v>
                </c:pt>
                <c:pt idx="2">
                  <c:v>17.5</c:v>
                </c:pt>
                <c:pt idx="3">
                  <c:v>17.5</c:v>
                </c:pt>
              </c:numCache>
            </c:numRef>
          </c:val>
          <c:smooth val="0"/>
          <c:extLst>
            <c:ext xmlns:c16="http://schemas.microsoft.com/office/drawing/2014/chart" uri="{C3380CC4-5D6E-409C-BE32-E72D297353CC}">
              <c16:uniqueId val="{00000002-4037-4015-9E3A-6B559ABE300E}"/>
            </c:ext>
          </c:extLst>
        </c:ser>
        <c:ser>
          <c:idx val="8"/>
          <c:order val="5"/>
          <c:tx>
            <c:v>norme basse Hémo.</c:v>
          </c:tx>
          <c:spPr>
            <a:ln w="12700" cap="rnd">
              <a:solidFill>
                <a:schemeClr val="accent1">
                  <a:lumMod val="75000"/>
                </a:schemeClr>
              </a:solidFill>
              <a:prstDash val="dash"/>
              <a:round/>
            </a:ln>
            <a:effectLst/>
          </c:spPr>
          <c:marker>
            <c:symbol val="none"/>
          </c:marker>
          <c:val>
            <c:numRef>
              <c:f>Graph!$N$7:$Q$7</c:f>
              <c:numCache>
                <c:formatCode>General</c:formatCode>
                <c:ptCount val="4"/>
                <c:pt idx="0">
                  <c:v>13.5</c:v>
                </c:pt>
                <c:pt idx="1">
                  <c:v>13.5</c:v>
                </c:pt>
                <c:pt idx="2">
                  <c:v>13.5</c:v>
                </c:pt>
                <c:pt idx="3">
                  <c:v>13.5</c:v>
                </c:pt>
              </c:numCache>
            </c:numRef>
          </c:val>
          <c:smooth val="0"/>
          <c:extLst>
            <c:ext xmlns:c16="http://schemas.microsoft.com/office/drawing/2014/chart" uri="{C3380CC4-5D6E-409C-BE32-E72D297353CC}">
              <c16:uniqueId val="{00000003-4037-4015-9E3A-6B559ABE300E}"/>
            </c:ext>
          </c:extLst>
        </c:ser>
        <c:dLbls>
          <c:showLegendKey val="0"/>
          <c:showVal val="0"/>
          <c:showCatName val="0"/>
          <c:showSerName val="0"/>
          <c:showPercent val="0"/>
          <c:showBubbleSize val="0"/>
        </c:dLbls>
        <c:marker val="1"/>
        <c:smooth val="0"/>
        <c:axId val="1409602864"/>
        <c:axId val="1369739712"/>
      </c:lineChart>
      <c:catAx>
        <c:axId val="1174443888"/>
        <c:scaling>
          <c:orientation val="minMax"/>
        </c:scaling>
        <c:delete val="1"/>
        <c:axPos val="b"/>
        <c:numFmt formatCode="General" sourceLinked="1"/>
        <c:majorTickMark val="none"/>
        <c:minorTickMark val="none"/>
        <c:tickLblPos val="nextTo"/>
        <c:crossAx val="1174536160"/>
        <c:crosses val="autoZero"/>
        <c:auto val="1"/>
        <c:lblAlgn val="ctr"/>
        <c:lblOffset val="100"/>
        <c:noMultiLvlLbl val="0"/>
      </c:catAx>
      <c:valAx>
        <c:axId val="1174536160"/>
        <c:scaling>
          <c:orientation val="minMax"/>
          <c:min val="2"/>
        </c:scaling>
        <c:delete val="1"/>
        <c:axPos val="l"/>
        <c:numFmt formatCode="General" sourceLinked="0"/>
        <c:majorTickMark val="cross"/>
        <c:minorTickMark val="none"/>
        <c:tickLblPos val="nextTo"/>
        <c:crossAx val="1174443888"/>
        <c:crosses val="autoZero"/>
        <c:crossBetween val="between"/>
      </c:valAx>
      <c:valAx>
        <c:axId val="1369739712"/>
        <c:scaling>
          <c:orientation val="minMax"/>
          <c:min val="8"/>
        </c:scaling>
        <c:delete val="0"/>
        <c:axPos val="r"/>
        <c:numFmt formatCode="#,##0" sourceLinked="0"/>
        <c:majorTickMark val="out"/>
        <c:minorTickMark val="none"/>
        <c:tickLblPos val="nextTo"/>
        <c:spPr>
          <a:noFill/>
          <a:ln>
            <a:noFill/>
          </a:ln>
          <a:effectLst/>
        </c:spPr>
        <c:txPr>
          <a:bodyPr rot="-60000000" vert="horz"/>
          <a:lstStyle/>
          <a:p>
            <a:pPr>
              <a:defRPr/>
            </a:pPr>
            <a:endParaRPr lang="fr-FR"/>
          </a:p>
        </c:txPr>
        <c:crossAx val="1409602864"/>
        <c:crosses val="max"/>
        <c:crossBetween val="between"/>
      </c:valAx>
      <c:catAx>
        <c:axId val="1409602864"/>
        <c:scaling>
          <c:orientation val="minMax"/>
        </c:scaling>
        <c:delete val="1"/>
        <c:axPos val="b"/>
        <c:majorTickMark val="out"/>
        <c:minorTickMark val="none"/>
        <c:tickLblPos val="nextTo"/>
        <c:crossAx val="1369739712"/>
        <c:crosses val="autoZero"/>
        <c:auto val="1"/>
        <c:lblAlgn val="ctr"/>
        <c:lblOffset val="100"/>
        <c:noMultiLvlLbl val="0"/>
      </c:catAx>
      <c:spPr>
        <a:solidFill>
          <a:schemeClr val="accent3">
            <a:lumMod val="20000"/>
            <a:lumOff val="80000"/>
          </a:schemeClr>
        </a:solidFill>
        <a:ln>
          <a:noFill/>
        </a:ln>
        <a:effectLst/>
      </c:spPr>
    </c:plotArea>
    <c:legend>
      <c:legendPos val="b"/>
      <c:legendEntry>
        <c:idx val="0"/>
        <c:delete val="1"/>
      </c:legendEntry>
      <c:layout>
        <c:manualLayout>
          <c:xMode val="edge"/>
          <c:yMode val="edge"/>
          <c:x val="9.5432850878894911E-3"/>
          <c:y val="0.87567571883708484"/>
          <c:w val="0.97105739008963565"/>
          <c:h val="0.11080325037063062"/>
        </c:manualLayout>
      </c:layout>
      <c:overlay val="0"/>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3">
        <a:lumMod val="60000"/>
        <a:lumOff val="40000"/>
      </a:schemeClr>
    </a:solidFill>
    <a:ln w="9525" cap="flat" cmpd="sng" algn="ctr">
      <a:solidFill>
        <a:schemeClr val="tx1">
          <a:lumMod val="15000"/>
          <a:lumOff val="85000"/>
        </a:schemeClr>
      </a:solidFill>
      <a:round/>
    </a:ln>
    <a:effectLst/>
  </c:spPr>
  <c:txPr>
    <a:bodyPr/>
    <a:lstStyle/>
    <a:p>
      <a:pPr>
        <a:defRPr sz="1600"/>
      </a:pPr>
      <a:endParaRPr lang="fr-F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800"/>
              <a:t>Nombre de patients sous anticoagulants et ou antiagrégants plaquettaires</a:t>
            </a:r>
          </a:p>
        </c:rich>
      </c:tx>
      <c:layout>
        <c:manualLayout>
          <c:xMode val="edge"/>
          <c:yMode val="edge"/>
          <c:x val="0.2310412916267017"/>
          <c:y val="0"/>
        </c:manualLayout>
      </c:layout>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26268928393399926"/>
          <c:y val="0.16612320744890399"/>
          <c:w val="0.73731071606600074"/>
          <c:h val="0.83387679255109604"/>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4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anticoagulation!$X$107:$AJ$107</c:f>
              <c:strCache>
                <c:ptCount val="13"/>
                <c:pt idx="0">
                  <c:v>Aucun</c:v>
                </c:pt>
                <c:pt idx="1">
                  <c:v>Kardegic 75 mg</c:v>
                </c:pt>
                <c:pt idx="2">
                  <c:v>Plavix</c:v>
                </c:pt>
                <c:pt idx="3">
                  <c:v>Préviscan </c:v>
                </c:pt>
                <c:pt idx="4">
                  <c:v>Eliquis 5 mg </c:v>
                </c:pt>
                <c:pt idx="5">
                  <c:v>Eliquis 2.5 mg</c:v>
                </c:pt>
                <c:pt idx="6">
                  <c:v>Pradaxa</c:v>
                </c:pt>
                <c:pt idx="7">
                  <c:v>Calciparine 5000 UI</c:v>
                </c:pt>
                <c:pt idx="8">
                  <c:v>Arixtra</c:v>
                </c:pt>
                <c:pt idx="9">
                  <c:v>lovenox 0.8</c:v>
                </c:pt>
                <c:pt idx="10">
                  <c:v>Lovenox 0.6 ml</c:v>
                </c:pt>
                <c:pt idx="11">
                  <c:v>Lovenox 0.4 ml</c:v>
                </c:pt>
                <c:pt idx="12">
                  <c:v>Lovenox 0.2 ml</c:v>
                </c:pt>
              </c:strCache>
            </c:strRef>
          </c:cat>
          <c:val>
            <c:numRef>
              <c:f>anticoagulation!$X$108:$AJ$108</c:f>
              <c:numCache>
                <c:formatCode>General</c:formatCode>
                <c:ptCount val="13"/>
                <c:pt idx="0">
                  <c:v>4</c:v>
                </c:pt>
                <c:pt idx="1">
                  <c:v>11</c:v>
                </c:pt>
                <c:pt idx="2">
                  <c:v>3</c:v>
                </c:pt>
                <c:pt idx="3">
                  <c:v>3</c:v>
                </c:pt>
                <c:pt idx="4">
                  <c:v>10</c:v>
                </c:pt>
                <c:pt idx="5">
                  <c:v>2</c:v>
                </c:pt>
                <c:pt idx="6">
                  <c:v>1</c:v>
                </c:pt>
                <c:pt idx="7">
                  <c:v>1</c:v>
                </c:pt>
                <c:pt idx="8">
                  <c:v>1</c:v>
                </c:pt>
                <c:pt idx="9">
                  <c:v>1</c:v>
                </c:pt>
                <c:pt idx="10">
                  <c:v>1</c:v>
                </c:pt>
                <c:pt idx="11">
                  <c:v>28</c:v>
                </c:pt>
                <c:pt idx="12">
                  <c:v>1</c:v>
                </c:pt>
              </c:numCache>
            </c:numRef>
          </c:val>
          <c:extLst>
            <c:ext xmlns:c16="http://schemas.microsoft.com/office/drawing/2014/chart" uri="{C3380CC4-5D6E-409C-BE32-E72D297353CC}">
              <c16:uniqueId val="{00000000-6836-4F65-944F-8ACB003E6574}"/>
            </c:ext>
          </c:extLst>
        </c:ser>
        <c:dLbls>
          <c:dLblPos val="outEnd"/>
          <c:showLegendKey val="0"/>
          <c:showVal val="1"/>
          <c:showCatName val="0"/>
          <c:showSerName val="0"/>
          <c:showPercent val="0"/>
          <c:showBubbleSize val="0"/>
        </c:dLbls>
        <c:gapWidth val="182"/>
        <c:axId val="1434028992"/>
        <c:axId val="1428552976"/>
      </c:barChart>
      <c:catAx>
        <c:axId val="14340289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crossAx val="1428552976"/>
        <c:crosses val="autoZero"/>
        <c:auto val="1"/>
        <c:lblAlgn val="ctr"/>
        <c:lblOffset val="100"/>
        <c:noMultiLvlLbl val="0"/>
      </c:catAx>
      <c:valAx>
        <c:axId val="1428552976"/>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434028992"/>
        <c:crosses val="autoZero"/>
        <c:crossBetween val="between"/>
      </c:valAx>
      <c:spPr>
        <a:noFill/>
        <a:ln>
          <a:noFill/>
        </a:ln>
        <a:effectLst/>
      </c:spPr>
    </c:plotArea>
    <c:plotVisOnly val="1"/>
    <c:dispBlanksAs val="gap"/>
    <c:showDLblsOverMax val="0"/>
  </c:chart>
  <c:spPr>
    <a:solidFill>
      <a:schemeClr val="accent1">
        <a:lumMod val="20000"/>
        <a:lumOff val="80000"/>
      </a:schemeClr>
    </a:solidFill>
    <a:ln w="9525" cap="flat" cmpd="sng" algn="ctr">
      <a:solidFill>
        <a:schemeClr val="tx1">
          <a:lumMod val="15000"/>
          <a:lumOff val="85000"/>
        </a:schemeClr>
      </a:solidFill>
      <a:round/>
    </a:ln>
    <a:effectLst/>
  </c:spPr>
  <c:txPr>
    <a:bodyPr/>
    <a:lstStyle/>
    <a:p>
      <a:pPr>
        <a:defRPr sz="1400"/>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0" i="0" u="none" strike="noStrike" kern="1200" spc="0" baseline="0">
                <a:solidFill>
                  <a:schemeClr val="tx1">
                    <a:lumMod val="65000"/>
                    <a:lumOff val="35000"/>
                  </a:schemeClr>
                </a:solidFill>
                <a:latin typeface="+mn-lt"/>
                <a:ea typeface="+mn-ea"/>
                <a:cs typeface="+mn-cs"/>
              </a:defRPr>
            </a:pPr>
            <a:r>
              <a:rPr lang="fr-FR" sz="2800" b="1" dirty="0">
                <a:solidFill>
                  <a:schemeClr val="tx1"/>
                </a:solidFill>
              </a:rPr>
              <a:t>Nombre</a:t>
            </a:r>
            <a:r>
              <a:rPr lang="fr-FR" sz="2800" b="1" baseline="0" dirty="0">
                <a:solidFill>
                  <a:schemeClr val="tx1"/>
                </a:solidFill>
              </a:rPr>
              <a:t> de soins à base d'HE d'Hélichryse validés et non validés en SMR à baugé</a:t>
            </a:r>
            <a:endParaRPr lang="fr-FR" sz="2800" b="1" dirty="0">
              <a:solidFill>
                <a:schemeClr val="tx1"/>
              </a:solidFill>
            </a:endParaRPr>
          </a:p>
        </c:rich>
      </c:tx>
      <c:overlay val="0"/>
      <c:spPr>
        <a:noFill/>
        <a:ln>
          <a:noFill/>
        </a:ln>
        <a:effectLst/>
      </c:spPr>
      <c:txPr>
        <a:bodyPr rot="0" spcFirstLastPara="1" vertOverflow="ellipsis" vert="horz" wrap="square" anchor="ctr" anchorCtr="1"/>
        <a:lstStyle/>
        <a:p>
          <a:pPr>
            <a:defRPr sz="36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pieChart>
        <c:varyColors val="1"/>
        <c:ser>
          <c:idx val="0"/>
          <c:order val="0"/>
          <c:dPt>
            <c:idx val="0"/>
            <c:bubble3D val="0"/>
            <c:spPr>
              <a:solidFill>
                <a:srgbClr val="92D050"/>
              </a:solidFill>
              <a:ln w="19050">
                <a:solidFill>
                  <a:schemeClr val="lt1"/>
                </a:solidFill>
              </a:ln>
              <a:effectLst/>
            </c:spPr>
            <c:extLst>
              <c:ext xmlns:c16="http://schemas.microsoft.com/office/drawing/2014/chart" uri="{C3380CC4-5D6E-409C-BE32-E72D297353CC}">
                <c16:uniqueId val="{00000001-914C-44CD-8A83-207B57B79201}"/>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914C-44CD-8A83-207B57B79201}"/>
              </c:ext>
            </c:extLst>
          </c:dPt>
          <c:dLbls>
            <c:dLbl>
              <c:idx val="0"/>
              <c:layout>
                <c:manualLayout>
                  <c:x val="-0.22025221497826747"/>
                  <c:y val="2.0737033085063791E-2"/>
                </c:manualLayout>
              </c:layout>
              <c:tx>
                <c:rich>
                  <a:bodyPr rot="0" spcFirstLastPara="1" vertOverflow="clip" horzOverflow="clip" vert="horz" wrap="square" lIns="38100" tIns="19050" rIns="38100" bIns="19050" anchor="ctr" anchorCtr="1">
                    <a:noAutofit/>
                  </a:bodyPr>
                  <a:lstStyle/>
                  <a:p>
                    <a:pPr>
                      <a:defRPr sz="1800" b="0" i="0" u="none" strike="noStrike" kern="1200" baseline="0">
                        <a:solidFill>
                          <a:schemeClr val="dk1">
                            <a:lumMod val="65000"/>
                            <a:lumOff val="35000"/>
                          </a:schemeClr>
                        </a:solidFill>
                        <a:latin typeface="+mn-lt"/>
                        <a:ea typeface="+mn-ea"/>
                        <a:cs typeface="+mn-cs"/>
                      </a:defRPr>
                    </a:pPr>
                    <a:fld id="{AFB8355C-0F6B-4560-9734-B62C8066EDF0}" type="CATEGORYNAME">
                      <a:rPr lang="en-US" sz="1800"/>
                      <a:pPr>
                        <a:defRPr sz="1800"/>
                      </a:pPr>
                      <a:t>[NOM DE CATÉGORIE]</a:t>
                    </a:fld>
                    <a:r>
                      <a:rPr lang="en-US" sz="1800" baseline="0" dirty="0"/>
                      <a:t>
</a:t>
                    </a:r>
                    <a:fld id="{81F5EBB7-B4B3-47C3-8AB8-B3F3B50D8140}" type="PERCENTAGE">
                      <a:rPr lang="en-US" sz="1800" baseline="0"/>
                      <a:pPr>
                        <a:defRPr sz="1800"/>
                      </a:pPr>
                      <a:t>[POURCENTAGE]</a:t>
                    </a:fld>
                    <a:endParaRPr lang="en-US" sz="1800" baseline="0" dirty="0"/>
                  </a:p>
                </c:rich>
              </c:tx>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noAutofit/>
                </a:bodyPr>
                <a:lstStyle/>
                <a:p>
                  <a:pPr>
                    <a:defRPr sz="1800" b="0" i="0" u="none" strike="noStrike" kern="1200" baseline="0">
                      <a:solidFill>
                        <a:schemeClr val="dk1">
                          <a:lumMod val="65000"/>
                          <a:lumOff val="35000"/>
                        </a:schemeClr>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1756889042715814"/>
                      <c:h val="0.13013575737177085"/>
                    </c:manualLayout>
                  </c15:layout>
                  <c15:dlblFieldTable/>
                  <c15:showDataLabelsRange val="0"/>
                </c:ext>
                <c:ext xmlns:c16="http://schemas.microsoft.com/office/drawing/2014/chart" uri="{C3380CC4-5D6E-409C-BE32-E72D297353CC}">
                  <c16:uniqueId val="{00000001-914C-44CD-8A83-207B57B79201}"/>
                </c:ext>
              </c:extLst>
            </c:dLbl>
            <c:dLbl>
              <c:idx val="1"/>
              <c:layout>
                <c:manualLayout>
                  <c:x val="0.23087720573986492"/>
                  <c:y val="-0.08"/>
                </c:manualLayout>
              </c:layout>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noAutofit/>
                </a:bodyPr>
                <a:lstStyle/>
                <a:p>
                  <a:pPr>
                    <a:defRPr sz="1800" b="0" i="0" u="none" strike="noStrike" kern="1200" baseline="0">
                      <a:solidFill>
                        <a:schemeClr val="dk1">
                          <a:lumMod val="65000"/>
                          <a:lumOff val="35000"/>
                        </a:schemeClr>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18798100223682837"/>
                      <c:h val="0.13979203469131576"/>
                    </c:manualLayout>
                  </c15:layout>
                </c:ext>
                <c:ext xmlns:c16="http://schemas.microsoft.com/office/drawing/2014/chart" uri="{C3380CC4-5D6E-409C-BE32-E72D297353CC}">
                  <c16:uniqueId val="{00000003-914C-44CD-8A83-207B57B79201}"/>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8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'données globales'!$AR$52:$AS$52</c:f>
              <c:strCache>
                <c:ptCount val="2"/>
                <c:pt idx="0">
                  <c:v>Actes Validés</c:v>
                </c:pt>
                <c:pt idx="1">
                  <c:v>Actes Non  Validés</c:v>
                </c:pt>
              </c:strCache>
            </c:strRef>
          </c:cat>
          <c:val>
            <c:numRef>
              <c:f>'données globales'!$AR$53:$AS$53</c:f>
              <c:numCache>
                <c:formatCode>General</c:formatCode>
                <c:ptCount val="2"/>
                <c:pt idx="0">
                  <c:v>21</c:v>
                </c:pt>
                <c:pt idx="1">
                  <c:v>25</c:v>
                </c:pt>
              </c:numCache>
            </c:numRef>
          </c:val>
          <c:extLst>
            <c:ext xmlns:c16="http://schemas.microsoft.com/office/drawing/2014/chart" uri="{C3380CC4-5D6E-409C-BE32-E72D297353CC}">
              <c16:uniqueId val="{00000004-914C-44CD-8A83-207B57B79201}"/>
            </c:ext>
          </c:extLst>
        </c:ser>
        <c:dLbls>
          <c:dLblPos val="ctr"/>
          <c:showLegendKey val="0"/>
          <c:showVal val="1"/>
          <c:showCatName val="0"/>
          <c:showSerName val="0"/>
          <c:showPercent val="0"/>
          <c:showBubbleSize val="0"/>
          <c:showLeaderLines val="0"/>
        </c:dLbls>
        <c:firstSliceAng val="0"/>
      </c:pieChart>
      <c:spPr>
        <a:noFill/>
        <a:ln>
          <a:noFill/>
        </a:ln>
        <a:effectLst/>
      </c:spPr>
    </c:plotArea>
    <c:plotVisOnly val="1"/>
    <c:dispBlanksAs val="gap"/>
    <c:showDLblsOverMax val="0"/>
  </c:chart>
  <c:spPr>
    <a:solidFill>
      <a:schemeClr val="accent3">
        <a:lumMod val="20000"/>
        <a:lumOff val="80000"/>
      </a:schemeClr>
    </a:solidFill>
    <a:ln w="9525" cap="flat" cmpd="sng" algn="ctr">
      <a:solidFill>
        <a:schemeClr val="tx1">
          <a:lumMod val="15000"/>
          <a:lumOff val="85000"/>
        </a:schemeClr>
      </a:solidFill>
      <a:round/>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0.60556</cdr:x>
      <cdr:y>0.71303</cdr:y>
    </cdr:from>
    <cdr:to>
      <cdr:x>0.65937</cdr:x>
      <cdr:y>0.76891</cdr:y>
    </cdr:to>
    <cdr:sp macro="" textlink="">
      <cdr:nvSpPr>
        <cdr:cNvPr id="2" name="ZoneTexte 4">
          <a:extLst xmlns:a="http://schemas.openxmlformats.org/drawingml/2006/main">
            <a:ext uri="{FF2B5EF4-FFF2-40B4-BE49-F238E27FC236}">
              <a16:creationId xmlns:a16="http://schemas.microsoft.com/office/drawing/2014/main" id="{F1A71B25-079B-4F20-A17C-0B0DA230D2BF}"/>
            </a:ext>
          </a:extLst>
        </cdr:cNvPr>
        <cdr:cNvSpPr txBox="1"/>
      </cdr:nvSpPr>
      <cdr:spPr>
        <a:xfrm xmlns:a="http://schemas.openxmlformats.org/drawingml/2006/main">
          <a:off x="6859748" y="5105400"/>
          <a:ext cx="609600"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fr-FR" sz="2000" dirty="0"/>
            <a:t>52</a:t>
          </a:r>
          <a:r>
            <a:rPr lang="fr-FR" dirty="0"/>
            <a:t>%</a:t>
          </a:r>
        </a:p>
      </cdr:txBody>
    </cdr:sp>
  </cdr:relSizeAnchor>
  <cdr:relSizeAnchor xmlns:cdr="http://schemas.openxmlformats.org/drawingml/2006/chartDrawing">
    <cdr:from>
      <cdr:x>0.92163</cdr:x>
      <cdr:y>0.71303</cdr:y>
    </cdr:from>
    <cdr:to>
      <cdr:x>0.97545</cdr:x>
      <cdr:y>0.76461</cdr:y>
    </cdr:to>
    <cdr:sp macro="" textlink="">
      <cdr:nvSpPr>
        <cdr:cNvPr id="3" name="ZoneTexte 4">
          <a:extLst xmlns:a="http://schemas.openxmlformats.org/drawingml/2006/main">
            <a:ext uri="{FF2B5EF4-FFF2-40B4-BE49-F238E27FC236}">
              <a16:creationId xmlns:a16="http://schemas.microsoft.com/office/drawing/2014/main" id="{CBFBC65C-5FE7-46E1-8840-4507180D7331}"/>
            </a:ext>
          </a:extLst>
        </cdr:cNvPr>
        <cdr:cNvSpPr txBox="1"/>
      </cdr:nvSpPr>
      <cdr:spPr>
        <a:xfrm xmlns:a="http://schemas.openxmlformats.org/drawingml/2006/main">
          <a:off x="10440274" y="5105400"/>
          <a:ext cx="609600"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r-FR" sz="1800" dirty="0"/>
            <a:t>65%</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4301543" cy="343959"/>
          </a:xfrm>
          <a:prstGeom prst="rect">
            <a:avLst/>
          </a:prstGeom>
        </p:spPr>
        <p:txBody>
          <a:bodyPr vert="horz" lIns="53703" tIns="26851" rIns="53703" bIns="26851" rtlCol="0"/>
          <a:lstStyle>
            <a:lvl1pPr algn="l">
              <a:defRPr sz="700"/>
            </a:lvl1pPr>
          </a:lstStyle>
          <a:p>
            <a:endParaRPr lang="fr-FR"/>
          </a:p>
        </p:txBody>
      </p:sp>
      <p:sp>
        <p:nvSpPr>
          <p:cNvPr id="3" name="Espace réservé de la date 2"/>
          <p:cNvSpPr>
            <a:spLocks noGrp="1"/>
          </p:cNvSpPr>
          <p:nvPr>
            <p:ph type="dt" idx="1"/>
          </p:nvPr>
        </p:nvSpPr>
        <p:spPr>
          <a:xfrm>
            <a:off x="5622510" y="0"/>
            <a:ext cx="4301543" cy="343959"/>
          </a:xfrm>
          <a:prstGeom prst="rect">
            <a:avLst/>
          </a:prstGeom>
        </p:spPr>
        <p:txBody>
          <a:bodyPr vert="horz" lIns="53703" tIns="26851" rIns="53703" bIns="26851" rtlCol="0"/>
          <a:lstStyle>
            <a:lvl1pPr algn="r">
              <a:defRPr sz="700"/>
            </a:lvl1pPr>
          </a:lstStyle>
          <a:p>
            <a:fld id="{A918941E-8D55-4CF4-B2C3-1FE1342DB64D}" type="datetimeFigureOut">
              <a:rPr lang="fr-FR" smtClean="0"/>
              <a:t>12/06/2024</a:t>
            </a:fld>
            <a:endParaRPr lang="fr-FR"/>
          </a:p>
        </p:txBody>
      </p:sp>
      <p:sp>
        <p:nvSpPr>
          <p:cNvPr id="4" name="Espace réservé de l'image des diapositives 3"/>
          <p:cNvSpPr>
            <a:spLocks noGrp="1" noRot="1" noChangeAspect="1"/>
          </p:cNvSpPr>
          <p:nvPr>
            <p:ph type="sldImg" idx="2"/>
          </p:nvPr>
        </p:nvSpPr>
        <p:spPr>
          <a:xfrm>
            <a:off x="2906713" y="857250"/>
            <a:ext cx="4113212" cy="2314575"/>
          </a:xfrm>
          <a:prstGeom prst="rect">
            <a:avLst/>
          </a:prstGeom>
          <a:noFill/>
          <a:ln w="12700">
            <a:solidFill>
              <a:prstClr val="black"/>
            </a:solidFill>
          </a:ln>
        </p:spPr>
        <p:txBody>
          <a:bodyPr vert="horz" lIns="53703" tIns="26851" rIns="53703" bIns="26851" rtlCol="0" anchor="ctr"/>
          <a:lstStyle/>
          <a:p>
            <a:endParaRPr lang="fr-FR"/>
          </a:p>
        </p:txBody>
      </p:sp>
      <p:sp>
        <p:nvSpPr>
          <p:cNvPr id="5" name="Espace réservé des notes 4"/>
          <p:cNvSpPr>
            <a:spLocks noGrp="1"/>
          </p:cNvSpPr>
          <p:nvPr>
            <p:ph type="body" sz="quarter" idx="3"/>
          </p:nvPr>
        </p:nvSpPr>
        <p:spPr>
          <a:xfrm>
            <a:off x="992664" y="3300942"/>
            <a:ext cx="7941310" cy="2699808"/>
          </a:xfrm>
          <a:prstGeom prst="rect">
            <a:avLst/>
          </a:prstGeom>
        </p:spPr>
        <p:txBody>
          <a:bodyPr vert="horz" lIns="53703" tIns="26851" rIns="53703" bIns="26851"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6514042"/>
            <a:ext cx="4301543" cy="343958"/>
          </a:xfrm>
          <a:prstGeom prst="rect">
            <a:avLst/>
          </a:prstGeom>
        </p:spPr>
        <p:txBody>
          <a:bodyPr vert="horz" lIns="53703" tIns="26851" rIns="53703" bIns="26851" rtlCol="0" anchor="b"/>
          <a:lstStyle>
            <a:lvl1pPr algn="l">
              <a:defRPr sz="700"/>
            </a:lvl1pPr>
          </a:lstStyle>
          <a:p>
            <a:endParaRPr lang="fr-FR"/>
          </a:p>
        </p:txBody>
      </p:sp>
      <p:sp>
        <p:nvSpPr>
          <p:cNvPr id="7" name="Espace réservé du numéro de diapositive 6"/>
          <p:cNvSpPr>
            <a:spLocks noGrp="1"/>
          </p:cNvSpPr>
          <p:nvPr>
            <p:ph type="sldNum" sz="quarter" idx="5"/>
          </p:nvPr>
        </p:nvSpPr>
        <p:spPr>
          <a:xfrm>
            <a:off x="5622510" y="6514042"/>
            <a:ext cx="4301543" cy="343958"/>
          </a:xfrm>
          <a:prstGeom prst="rect">
            <a:avLst/>
          </a:prstGeom>
        </p:spPr>
        <p:txBody>
          <a:bodyPr vert="horz" lIns="53703" tIns="26851" rIns="53703" bIns="26851" rtlCol="0" anchor="b"/>
          <a:lstStyle>
            <a:lvl1pPr algn="r">
              <a:defRPr sz="700"/>
            </a:lvl1pPr>
          </a:lstStyle>
          <a:p>
            <a:fld id="{19187B8D-F139-49CE-8835-E2A41B941537}" type="slidenum">
              <a:rPr lang="fr-FR" smtClean="0"/>
              <a:t>‹N°›</a:t>
            </a:fld>
            <a:endParaRPr lang="fr-FR"/>
          </a:p>
        </p:txBody>
      </p:sp>
    </p:spTree>
    <p:extLst>
      <p:ext uri="{BB962C8B-B14F-4D97-AF65-F5344CB8AC3E}">
        <p14:creationId xmlns:p14="http://schemas.microsoft.com/office/powerpoint/2010/main" val="3917675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Rajouter </a:t>
            </a:r>
            <a:r>
              <a:rPr lang="fr-FR" dirty="0" err="1"/>
              <a:t>ref</a:t>
            </a:r>
            <a:r>
              <a:rPr lang="fr-FR" dirty="0"/>
              <a:t> biblio </a:t>
            </a:r>
          </a:p>
        </p:txBody>
      </p:sp>
      <p:sp>
        <p:nvSpPr>
          <p:cNvPr id="4" name="Espace réservé du numéro de diapositive 3"/>
          <p:cNvSpPr>
            <a:spLocks noGrp="1"/>
          </p:cNvSpPr>
          <p:nvPr>
            <p:ph type="sldNum" sz="quarter" idx="5"/>
          </p:nvPr>
        </p:nvSpPr>
        <p:spPr/>
        <p:txBody>
          <a:bodyPr/>
          <a:lstStyle/>
          <a:p>
            <a:fld id="{19187B8D-F139-49CE-8835-E2A41B941537}" type="slidenum">
              <a:rPr lang="fr-FR" smtClean="0"/>
              <a:t>2</a:t>
            </a:fld>
            <a:endParaRPr lang="fr-FR"/>
          </a:p>
        </p:txBody>
      </p:sp>
    </p:spTree>
    <p:extLst>
      <p:ext uri="{BB962C8B-B14F-4D97-AF65-F5344CB8AC3E}">
        <p14:creationId xmlns:p14="http://schemas.microsoft.com/office/powerpoint/2010/main" val="3966872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16027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fr-FR"/>
              <a:t>Docteur Bruhat Corinne/ Chevallier Valérie / Joppé Amandine </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80F85C0F-05B3-40CE-89B9-5BD1C50BEFC6}" type="datetime1">
              <a:rPr lang="en-US" smtClean="0"/>
              <a:t>6/12/2024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00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fr-FR"/>
              <a:t>Docteur Bruhat Corinne/ Chevallier Valérie / Joppé Amandine </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E14CA7DC-E6E0-4080-A93E-D7EC9A36D24C}" type="datetime1">
              <a:rPr lang="en-US" smtClean="0"/>
              <a:t>6/12/2024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000" b="1" i="0">
                <a:solidFill>
                  <a:schemeClr val="bg1"/>
                </a:solidFill>
                <a:latin typeface="Arial"/>
                <a:cs typeface="Arial"/>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r>
              <a:rPr lang="fr-FR"/>
              <a:t>Docteur Bruhat Corinne/ Chevallier Valérie / Joppé Amandine </a:t>
            </a:r>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F00062F-1B55-4933-B5B8-1DA0F0B6219E}" type="datetime1">
              <a:rPr lang="en-US" smtClean="0"/>
              <a:t>6/12/2024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000"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r>
              <a:rPr lang="fr-FR"/>
              <a:t>Docteur Bruhat Corinne/ Chevallier Valérie / Joppé Amandine </a:t>
            </a:r>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A4CA881F-C815-4EF9-97E7-901E43674630}" type="datetime1">
              <a:rPr lang="en-US" smtClean="0"/>
              <a:t>6/12/2024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fr-FR"/>
              <a:t>Docteur Bruhat Corinne/ Chevallier Valérie / Joppé Amandine </a:t>
            </a:r>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C977DB3D-FD83-4D19-8ED8-DAC27D60A2B4}" type="datetime1">
              <a:rPr lang="en-US" smtClean="0"/>
              <a:t>6/12/2024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8256727" y="989579"/>
            <a:ext cx="1774545" cy="787400"/>
          </a:xfrm>
          <a:prstGeom prst="rect">
            <a:avLst/>
          </a:prstGeom>
        </p:spPr>
        <p:txBody>
          <a:bodyPr wrap="square" lIns="0" tIns="0" rIns="0" bIns="0">
            <a:spAutoFit/>
          </a:bodyPr>
          <a:lstStyle>
            <a:lvl1pPr>
              <a:defRPr sz="5000" b="1" i="0">
                <a:solidFill>
                  <a:schemeClr val="bg1"/>
                </a:solidFill>
                <a:latin typeface="Arial"/>
                <a:cs typeface="Arial"/>
              </a:defRPr>
            </a:lvl1pPr>
          </a:lstStyle>
          <a:p>
            <a:endParaRPr/>
          </a:p>
        </p:txBody>
      </p:sp>
      <p:sp>
        <p:nvSpPr>
          <p:cNvPr id="3" name="Holder 3"/>
          <p:cNvSpPr>
            <a:spLocks noGrp="1"/>
          </p:cNvSpPr>
          <p:nvPr>
            <p:ph type="body" idx="1"/>
          </p:nvPr>
        </p:nvSpPr>
        <p:spPr>
          <a:xfrm>
            <a:off x="880643" y="2965482"/>
            <a:ext cx="16526712" cy="521080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r>
              <a:rPr lang="fr-FR"/>
              <a:t>Docteur Bruhat Corinne/ Chevallier Valérie / Joppé Amandine </a:t>
            </a:r>
            <a:endParaRP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815F823-0EFE-4139-837C-2759010675B0}" type="datetime1">
              <a:rPr lang="en-US" smtClean="0"/>
              <a:t>6/12/2024</a:t>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sldNum="0" hd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chart" Target="../charts/chart6.xml"/><Relationship Id="rId4" Type="http://schemas.openxmlformats.org/officeDocument/2006/relationships/chart" Target="../charts/chart5.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chart" Target="../charts/chart7.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6.png"/><Relationship Id="rId1" Type="http://schemas.openxmlformats.org/officeDocument/2006/relationships/slideLayout" Target="../slideLayouts/slideLayout4.xml"/><Relationship Id="rId5" Type="http://schemas.openxmlformats.org/officeDocument/2006/relationships/image" Target="../media/image37.jpe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png"/><Relationship Id="rId7"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6.png"/><Relationship Id="rId7" Type="http://schemas.openxmlformats.org/officeDocument/2006/relationships/image" Target="../media/image4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7.pn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51.png"/><Relationship Id="rId7" Type="http://schemas.openxmlformats.org/officeDocument/2006/relationships/image" Target="../media/image53.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6.png"/><Relationship Id="rId7" Type="http://schemas.openxmlformats.org/officeDocument/2006/relationships/image" Target="../media/image59.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7.png"/><Relationship Id="rId9" Type="http://schemas.openxmlformats.org/officeDocument/2006/relationships/image" Target="../media/image61.png"/></Relationships>
</file>

<file path=ppt/slides/_rels/slide24.xml.rels><?xml version="1.0" encoding="UTF-8" standalone="yes"?>
<Relationships xmlns="http://schemas.openxmlformats.org/package/2006/relationships"><Relationship Id="rId8" Type="http://schemas.openxmlformats.org/officeDocument/2006/relationships/image" Target="../media/image65.jpeg"/><Relationship Id="rId13" Type="http://schemas.openxmlformats.org/officeDocument/2006/relationships/image" Target="../media/image70.png"/><Relationship Id="rId3" Type="http://schemas.openxmlformats.org/officeDocument/2006/relationships/image" Target="../media/image5.png"/><Relationship Id="rId7" Type="http://schemas.openxmlformats.org/officeDocument/2006/relationships/image" Target="../media/image64.jpeg"/><Relationship Id="rId12" Type="http://schemas.openxmlformats.org/officeDocument/2006/relationships/image" Target="../media/image69.pn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3.jpeg"/><Relationship Id="rId11" Type="http://schemas.openxmlformats.org/officeDocument/2006/relationships/image" Target="../media/image68.jpeg"/><Relationship Id="rId5" Type="http://schemas.openxmlformats.org/officeDocument/2006/relationships/image" Target="../media/image7.png"/><Relationship Id="rId10" Type="http://schemas.openxmlformats.org/officeDocument/2006/relationships/image" Target="../media/image67.jpeg"/><Relationship Id="rId4" Type="http://schemas.openxmlformats.org/officeDocument/2006/relationships/image" Target="../media/image6.png"/><Relationship Id="rId9" Type="http://schemas.openxmlformats.org/officeDocument/2006/relationships/image" Target="../media/image66.jpeg"/><Relationship Id="rId14" Type="http://schemas.openxmlformats.org/officeDocument/2006/relationships/image" Target="../media/image71.jpeg"/></Relationships>
</file>

<file path=ppt/slides/_rels/slide25.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png"/><Relationship Id="rId7" Type="http://schemas.openxmlformats.org/officeDocument/2006/relationships/image" Target="../media/image6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6.jpeg"/><Relationship Id="rId2"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chart" Target="../charts/chart8.xml"/><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79.jpe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www.ameli.fr/assure/sante/urgence/accidents-domestiques/ecchymose-bleu-hematome-cutane" TargetMode="Externa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1317" y="3473677"/>
            <a:ext cx="4077742" cy="6810315"/>
          </a:xfrm>
          <a:prstGeom prst="rect">
            <a:avLst/>
          </a:prstGeom>
        </p:spPr>
      </p:pic>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15461197" y="-51778"/>
            <a:ext cx="2825486" cy="7137399"/>
          </a:xfrm>
          <a:prstGeom prst="rect">
            <a:avLst/>
          </a:prstGeom>
        </p:spPr>
      </p:pic>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424560" y="424560"/>
            <a:ext cx="2504906" cy="2462450"/>
          </a:xfrm>
          <a:prstGeom prst="rect">
            <a:avLst/>
          </a:prstGeom>
        </p:spPr>
      </p:pic>
      <p:sp>
        <p:nvSpPr>
          <p:cNvPr id="5" name="object 5"/>
          <p:cNvSpPr txBox="1">
            <a:spLocks noGrp="1"/>
          </p:cNvSpPr>
          <p:nvPr>
            <p:ph type="title"/>
          </p:nvPr>
        </p:nvSpPr>
        <p:spPr>
          <a:xfrm>
            <a:off x="4283727" y="349387"/>
            <a:ext cx="12556473" cy="2259593"/>
          </a:xfrm>
          <a:prstGeom prst="rect">
            <a:avLst/>
          </a:prstGeom>
        </p:spPr>
        <p:txBody>
          <a:bodyPr vert="horz" wrap="square" lIns="0" tIns="12700" rIns="0" bIns="0" rtlCol="0">
            <a:spAutoFit/>
          </a:bodyPr>
          <a:lstStyle/>
          <a:p>
            <a:pPr algn="ctr">
              <a:spcBef>
                <a:spcPts val="100"/>
              </a:spcBef>
            </a:pPr>
            <a:r>
              <a:rPr lang="fr-FR" sz="4800" spc="-305" dirty="0">
                <a:solidFill>
                  <a:srgbClr val="8BC200"/>
                </a:solidFill>
                <a:latin typeface="+mn-lt"/>
              </a:rPr>
              <a:t>HE Hélichryse italienne utilisée dans le traitement des hématomes en SMR à Baugé ESBV</a:t>
            </a:r>
            <a:endParaRPr sz="4800" dirty="0">
              <a:latin typeface="+mn-lt"/>
            </a:endParaRPr>
          </a:p>
          <a:p>
            <a:pPr algn="ctr"/>
            <a:r>
              <a:rPr lang="fr-FR" dirty="0">
                <a:solidFill>
                  <a:schemeClr val="tx1"/>
                </a:solidFill>
                <a:latin typeface="+mn-lt"/>
              </a:rPr>
              <a:t>HE </a:t>
            </a:r>
            <a:r>
              <a:rPr lang="fr-FR" dirty="0" err="1">
                <a:solidFill>
                  <a:schemeClr val="tx1"/>
                </a:solidFill>
                <a:latin typeface="+mn-lt"/>
              </a:rPr>
              <a:t>Hélichrysum</a:t>
            </a:r>
            <a:r>
              <a:rPr lang="fr-FR" dirty="0">
                <a:solidFill>
                  <a:schemeClr val="tx1"/>
                </a:solidFill>
                <a:latin typeface="+mn-lt"/>
              </a:rPr>
              <a:t> </a:t>
            </a:r>
            <a:r>
              <a:rPr lang="fr-FR" dirty="0" err="1">
                <a:solidFill>
                  <a:schemeClr val="tx1"/>
                </a:solidFill>
                <a:latin typeface="+mn-lt"/>
              </a:rPr>
              <a:t>italicum</a:t>
            </a:r>
            <a:r>
              <a:rPr lang="fr-FR" sz="4800" dirty="0">
                <a:solidFill>
                  <a:schemeClr val="tx1"/>
                </a:solidFill>
                <a:latin typeface="+mn-lt"/>
              </a:rPr>
              <a:t> </a:t>
            </a:r>
            <a:r>
              <a:rPr lang="fr-FR" dirty="0">
                <a:solidFill>
                  <a:schemeClr val="tx1"/>
                </a:solidFill>
                <a:latin typeface="+mn-lt"/>
              </a:rPr>
              <a:t>(Hélichryse italienne)</a:t>
            </a:r>
          </a:p>
        </p:txBody>
      </p:sp>
      <p:pic>
        <p:nvPicPr>
          <p:cNvPr id="6" name="Image 5">
            <a:extLst>
              <a:ext uri="{FF2B5EF4-FFF2-40B4-BE49-F238E27FC236}">
                <a16:creationId xmlns:a16="http://schemas.microsoft.com/office/drawing/2014/main" id="{1689C49C-13AE-4B62-894E-736BD6C5B45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48200" y="3317146"/>
            <a:ext cx="8305800" cy="5587834"/>
          </a:xfrm>
          <a:prstGeom prst="rect">
            <a:avLst/>
          </a:prstGeom>
        </p:spPr>
      </p:pic>
      <p:sp>
        <p:nvSpPr>
          <p:cNvPr id="7" name="Espace réservé du pied de page 6">
            <a:extLst>
              <a:ext uri="{FF2B5EF4-FFF2-40B4-BE49-F238E27FC236}">
                <a16:creationId xmlns:a16="http://schemas.microsoft.com/office/drawing/2014/main" id="{A3BEC749-A86C-4C71-8794-7DAB16B03C85}"/>
              </a:ext>
            </a:extLst>
          </p:cNvPr>
          <p:cNvSpPr>
            <a:spLocks noGrp="1"/>
          </p:cNvSpPr>
          <p:nvPr>
            <p:ph type="ftr" sz="quarter" idx="5"/>
          </p:nvPr>
        </p:nvSpPr>
        <p:spPr>
          <a:xfrm>
            <a:off x="5715000" y="9452995"/>
            <a:ext cx="7239000" cy="830997"/>
          </a:xfrm>
        </p:spPr>
        <p:txBody>
          <a:bodyPr/>
          <a:lstStyle/>
          <a:p>
            <a:r>
              <a:rPr lang="fr-FR" dirty="0">
                <a:solidFill>
                  <a:schemeClr val="tx1"/>
                </a:solidFill>
              </a:rPr>
              <a:t>Docteur BRUHAT Corinne / CHEVALLIER Valérie / JOPPÉ Amandine</a:t>
            </a:r>
          </a:p>
          <a:p>
            <a:r>
              <a:rPr lang="fr-FR" dirty="0">
                <a:solidFill>
                  <a:schemeClr val="tx1"/>
                </a:solidFill>
              </a:rPr>
              <a:t>6</a:t>
            </a:r>
            <a:r>
              <a:rPr lang="fr-FR" baseline="30000" dirty="0">
                <a:solidFill>
                  <a:schemeClr val="tx1"/>
                </a:solidFill>
              </a:rPr>
              <a:t>ème</a:t>
            </a:r>
            <a:r>
              <a:rPr lang="fr-FR" dirty="0">
                <a:solidFill>
                  <a:schemeClr val="tx1"/>
                </a:solidFill>
              </a:rPr>
              <a:t> journée aromathérapie ESBV</a:t>
            </a:r>
          </a:p>
          <a:p>
            <a:r>
              <a:rPr lang="fr-FR" dirty="0">
                <a:solidFill>
                  <a:schemeClr val="tx1"/>
                </a:solidFill>
              </a:rPr>
              <a:t>13 juin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13886310" y="-135439"/>
            <a:ext cx="4401673" cy="9597566"/>
          </a:xfrm>
          <a:prstGeom prst="rect">
            <a:avLst/>
          </a:prstGeom>
        </p:spPr>
      </p:pic>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97561" y="911896"/>
            <a:ext cx="4800341" cy="9375104"/>
          </a:xfrm>
          <a:prstGeom prst="rect">
            <a:avLst/>
          </a:prstGeom>
        </p:spPr>
      </p:pic>
      <p:grpSp>
        <p:nvGrpSpPr>
          <p:cNvPr id="5" name="object 5"/>
          <p:cNvGrpSpPr/>
          <p:nvPr/>
        </p:nvGrpSpPr>
        <p:grpSpPr>
          <a:xfrm>
            <a:off x="15941298" y="8516680"/>
            <a:ext cx="2346960" cy="1770380"/>
            <a:chOff x="15941298" y="8516680"/>
            <a:chExt cx="2346960" cy="1770380"/>
          </a:xfrm>
        </p:grpSpPr>
        <p:sp>
          <p:nvSpPr>
            <p:cNvPr id="6" name="object 6"/>
            <p:cNvSpPr/>
            <p:nvPr/>
          </p:nvSpPr>
          <p:spPr>
            <a:xfrm>
              <a:off x="15941298" y="8585196"/>
              <a:ext cx="2346960" cy="1701800"/>
            </a:xfrm>
            <a:custGeom>
              <a:avLst/>
              <a:gdLst/>
              <a:ahLst/>
              <a:cxnLst/>
              <a:rect l="l" t="t" r="r" b="b"/>
              <a:pathLst>
                <a:path w="2346959" h="1701800">
                  <a:moveTo>
                    <a:pt x="2346702" y="1701803"/>
                  </a:moveTo>
                  <a:lnTo>
                    <a:pt x="0" y="1701803"/>
                  </a:lnTo>
                  <a:lnTo>
                    <a:pt x="2685" y="1685200"/>
                  </a:lnTo>
                  <a:lnTo>
                    <a:pt x="11104" y="1639884"/>
                  </a:lnTo>
                  <a:lnTo>
                    <a:pt x="20558" y="1594822"/>
                  </a:lnTo>
                  <a:lnTo>
                    <a:pt x="31026" y="1550043"/>
                  </a:lnTo>
                  <a:lnTo>
                    <a:pt x="42489" y="1505578"/>
                  </a:lnTo>
                  <a:lnTo>
                    <a:pt x="54928" y="1461456"/>
                  </a:lnTo>
                  <a:lnTo>
                    <a:pt x="68322" y="1417708"/>
                  </a:lnTo>
                  <a:lnTo>
                    <a:pt x="82652" y="1374364"/>
                  </a:lnTo>
                  <a:lnTo>
                    <a:pt x="97899" y="1331454"/>
                  </a:lnTo>
                  <a:lnTo>
                    <a:pt x="114043" y="1289008"/>
                  </a:lnTo>
                  <a:lnTo>
                    <a:pt x="131064" y="1247055"/>
                  </a:lnTo>
                  <a:lnTo>
                    <a:pt x="148943" y="1205627"/>
                  </a:lnTo>
                  <a:lnTo>
                    <a:pt x="167660" y="1164752"/>
                  </a:lnTo>
                  <a:lnTo>
                    <a:pt x="187195" y="1124462"/>
                  </a:lnTo>
                  <a:lnTo>
                    <a:pt x="207530" y="1084785"/>
                  </a:lnTo>
                  <a:lnTo>
                    <a:pt x="228644" y="1045752"/>
                  </a:lnTo>
                  <a:lnTo>
                    <a:pt x="250517" y="1007394"/>
                  </a:lnTo>
                  <a:lnTo>
                    <a:pt x="273131" y="969740"/>
                  </a:lnTo>
                  <a:lnTo>
                    <a:pt x="296465" y="932819"/>
                  </a:lnTo>
                  <a:lnTo>
                    <a:pt x="320500" y="896663"/>
                  </a:lnTo>
                  <a:lnTo>
                    <a:pt x="345216" y="861302"/>
                  </a:lnTo>
                  <a:lnTo>
                    <a:pt x="370594" y="826764"/>
                  </a:lnTo>
                  <a:lnTo>
                    <a:pt x="396614" y="793081"/>
                  </a:lnTo>
                  <a:lnTo>
                    <a:pt x="434861" y="745369"/>
                  </a:lnTo>
                  <a:lnTo>
                    <a:pt x="472751" y="699293"/>
                  </a:lnTo>
                  <a:lnTo>
                    <a:pt x="510303" y="654840"/>
                  </a:lnTo>
                  <a:lnTo>
                    <a:pt x="547532" y="611994"/>
                  </a:lnTo>
                  <a:lnTo>
                    <a:pt x="584457" y="570740"/>
                  </a:lnTo>
                  <a:lnTo>
                    <a:pt x="621094" y="531063"/>
                  </a:lnTo>
                  <a:lnTo>
                    <a:pt x="657459" y="492950"/>
                  </a:lnTo>
                  <a:lnTo>
                    <a:pt x="693570" y="456384"/>
                  </a:lnTo>
                  <a:lnTo>
                    <a:pt x="729443" y="421351"/>
                  </a:lnTo>
                  <a:lnTo>
                    <a:pt x="765096" y="387836"/>
                  </a:lnTo>
                  <a:lnTo>
                    <a:pt x="800546" y="355825"/>
                  </a:lnTo>
                  <a:lnTo>
                    <a:pt x="835809" y="325302"/>
                  </a:lnTo>
                  <a:lnTo>
                    <a:pt x="870902" y="296253"/>
                  </a:lnTo>
                  <a:lnTo>
                    <a:pt x="905842" y="268663"/>
                  </a:lnTo>
                  <a:lnTo>
                    <a:pt x="940646" y="242516"/>
                  </a:lnTo>
                  <a:lnTo>
                    <a:pt x="975331" y="217799"/>
                  </a:lnTo>
                  <a:lnTo>
                    <a:pt x="1009914" y="194497"/>
                  </a:lnTo>
                  <a:lnTo>
                    <a:pt x="1044412" y="172593"/>
                  </a:lnTo>
                  <a:lnTo>
                    <a:pt x="1078842" y="152075"/>
                  </a:lnTo>
                  <a:lnTo>
                    <a:pt x="1113220" y="132926"/>
                  </a:lnTo>
                  <a:lnTo>
                    <a:pt x="1147563" y="115133"/>
                  </a:lnTo>
                  <a:lnTo>
                    <a:pt x="1216215" y="83552"/>
                  </a:lnTo>
                  <a:lnTo>
                    <a:pt x="1284931" y="57213"/>
                  </a:lnTo>
                  <a:lnTo>
                    <a:pt x="1353848" y="35998"/>
                  </a:lnTo>
                  <a:lnTo>
                    <a:pt x="1423101" y="19787"/>
                  </a:lnTo>
                  <a:lnTo>
                    <a:pt x="1492824" y="8463"/>
                  </a:lnTo>
                  <a:lnTo>
                    <a:pt x="1563153" y="1907"/>
                  </a:lnTo>
                  <a:lnTo>
                    <a:pt x="1634224" y="0"/>
                  </a:lnTo>
                  <a:lnTo>
                    <a:pt x="1670079" y="752"/>
                  </a:lnTo>
                  <a:lnTo>
                    <a:pt x="1742516" y="5596"/>
                  </a:lnTo>
                  <a:lnTo>
                    <a:pt x="1816032" y="14792"/>
                  </a:lnTo>
                  <a:lnTo>
                    <a:pt x="1890763" y="28222"/>
                  </a:lnTo>
                  <a:lnTo>
                    <a:pt x="1928626" y="36488"/>
                  </a:lnTo>
                  <a:lnTo>
                    <a:pt x="1966844" y="45768"/>
                  </a:lnTo>
                  <a:lnTo>
                    <a:pt x="2005434" y="56046"/>
                  </a:lnTo>
                  <a:lnTo>
                    <a:pt x="2044411" y="67309"/>
                  </a:lnTo>
                  <a:lnTo>
                    <a:pt x="2083794" y="79542"/>
                  </a:lnTo>
                  <a:lnTo>
                    <a:pt x="2123598" y="92729"/>
                  </a:lnTo>
                  <a:lnTo>
                    <a:pt x="2163842" y="106856"/>
                  </a:lnTo>
                  <a:lnTo>
                    <a:pt x="2204542" y="121908"/>
                  </a:lnTo>
                  <a:lnTo>
                    <a:pt x="2245715" y="137870"/>
                  </a:lnTo>
                  <a:lnTo>
                    <a:pt x="2287377" y="154727"/>
                  </a:lnTo>
                  <a:lnTo>
                    <a:pt x="2329546" y="172465"/>
                  </a:lnTo>
                  <a:lnTo>
                    <a:pt x="2346702" y="179941"/>
                  </a:lnTo>
                  <a:lnTo>
                    <a:pt x="2346702" y="1701803"/>
                  </a:lnTo>
                  <a:close/>
                </a:path>
              </a:pathLst>
            </a:custGeom>
            <a:solidFill>
              <a:srgbClr val="FFFFFF"/>
            </a:solidFill>
          </p:spPr>
          <p:txBody>
            <a:bodyPr wrap="square" lIns="0" tIns="0" rIns="0" bIns="0" rtlCol="0"/>
            <a:lstStyle/>
            <a:p>
              <a:endParaRPr/>
            </a:p>
          </p:txBody>
        </p:sp>
        <p:pic>
          <p:nvPicPr>
            <p:cNvPr id="7" name="object 7"/>
            <p:cNvPicPr/>
            <p:nvPr/>
          </p:nvPicPr>
          <p:blipFill>
            <a:blip r:embed="rId4" cstate="email">
              <a:extLst>
                <a:ext uri="{28A0092B-C50C-407E-A947-70E740481C1C}">
                  <a14:useLocalDpi xmlns:a14="http://schemas.microsoft.com/office/drawing/2010/main"/>
                </a:ext>
              </a:extLst>
            </a:blip>
            <a:stretch>
              <a:fillRect/>
            </a:stretch>
          </p:blipFill>
          <p:spPr>
            <a:xfrm>
              <a:off x="16517680" y="8516680"/>
              <a:ext cx="1770319" cy="1770319"/>
            </a:xfrm>
            <a:prstGeom prst="rect">
              <a:avLst/>
            </a:prstGeom>
          </p:spPr>
        </p:pic>
      </p:grpSp>
      <p:sp>
        <p:nvSpPr>
          <p:cNvPr id="11" name="ZoneTexte 10">
            <a:extLst>
              <a:ext uri="{FF2B5EF4-FFF2-40B4-BE49-F238E27FC236}">
                <a16:creationId xmlns:a16="http://schemas.microsoft.com/office/drawing/2014/main" id="{6F0534CD-2AFB-400D-AC61-D17C15958237}"/>
              </a:ext>
            </a:extLst>
          </p:cNvPr>
          <p:cNvSpPr txBox="1"/>
          <p:nvPr/>
        </p:nvSpPr>
        <p:spPr>
          <a:xfrm>
            <a:off x="1732727" y="189366"/>
            <a:ext cx="11036843" cy="1200329"/>
          </a:xfrm>
          <a:prstGeom prst="rect">
            <a:avLst/>
          </a:prstGeom>
          <a:noFill/>
        </p:spPr>
        <p:txBody>
          <a:bodyPr wrap="square" rtlCol="0">
            <a:spAutoFit/>
          </a:bodyPr>
          <a:lstStyle/>
          <a:p>
            <a:pPr algn="ctr"/>
            <a:r>
              <a:rPr lang="fr-FR" sz="3600" b="1" dirty="0"/>
              <a:t>Evolution des plaquettes chez 50 patients bénéficiant de la synergie à base d’HE </a:t>
            </a:r>
            <a:r>
              <a:rPr lang="fr-FR" sz="3600" b="1" dirty="0" err="1"/>
              <a:t>Hélichryse</a:t>
            </a:r>
            <a:r>
              <a:rPr lang="fr-FR" sz="3600" b="1" dirty="0"/>
              <a:t> à 3 %</a:t>
            </a:r>
          </a:p>
        </p:txBody>
      </p:sp>
      <p:sp>
        <p:nvSpPr>
          <p:cNvPr id="4" name="ZoneTexte 3">
            <a:extLst>
              <a:ext uri="{FF2B5EF4-FFF2-40B4-BE49-F238E27FC236}">
                <a16:creationId xmlns:a16="http://schemas.microsoft.com/office/drawing/2014/main" id="{0AC43B32-A237-489D-B4DC-3E4AE8020A86}"/>
              </a:ext>
            </a:extLst>
          </p:cNvPr>
          <p:cNvSpPr txBox="1"/>
          <p:nvPr/>
        </p:nvSpPr>
        <p:spPr>
          <a:xfrm>
            <a:off x="685800" y="8585196"/>
            <a:ext cx="4016980" cy="646331"/>
          </a:xfrm>
          <a:prstGeom prst="rect">
            <a:avLst/>
          </a:prstGeom>
          <a:noFill/>
        </p:spPr>
        <p:txBody>
          <a:bodyPr wrap="square" rtlCol="0">
            <a:spAutoFit/>
          </a:bodyPr>
          <a:lstStyle/>
          <a:p>
            <a:r>
              <a:rPr lang="fr-FR" dirty="0"/>
              <a:t>Normes : 150-450  Giga/L</a:t>
            </a:r>
            <a:br>
              <a:rPr lang="fr-FR" dirty="0"/>
            </a:br>
            <a:endParaRPr lang="fr-FR" dirty="0"/>
          </a:p>
        </p:txBody>
      </p:sp>
      <p:graphicFrame>
        <p:nvGraphicFramePr>
          <p:cNvPr id="14" name="Graphique 13">
            <a:extLst>
              <a:ext uri="{FF2B5EF4-FFF2-40B4-BE49-F238E27FC236}">
                <a16:creationId xmlns:a16="http://schemas.microsoft.com/office/drawing/2014/main" id="{F379A88C-41B0-4A2A-AFF8-D548F0229365}"/>
              </a:ext>
            </a:extLst>
          </p:cNvPr>
          <p:cNvGraphicFramePr>
            <a:graphicFrameLocks/>
          </p:cNvGraphicFramePr>
          <p:nvPr>
            <p:extLst>
              <p:ext uri="{D42A27DB-BD31-4B8C-83A1-F6EECF244321}">
                <p14:modId xmlns:p14="http://schemas.microsoft.com/office/powerpoint/2010/main" val="1836638142"/>
              </p:ext>
            </p:extLst>
          </p:nvPr>
        </p:nvGraphicFramePr>
        <p:xfrm>
          <a:off x="1" y="1687033"/>
          <a:ext cx="4702780" cy="444706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Graphique 12">
            <a:extLst>
              <a:ext uri="{FF2B5EF4-FFF2-40B4-BE49-F238E27FC236}">
                <a16:creationId xmlns:a16="http://schemas.microsoft.com/office/drawing/2014/main" id="{56A51089-73EC-4BB9-860A-1972AF442061}"/>
              </a:ext>
            </a:extLst>
          </p:cNvPr>
          <p:cNvGraphicFramePr>
            <a:graphicFrameLocks/>
          </p:cNvGraphicFramePr>
          <p:nvPr>
            <p:extLst>
              <p:ext uri="{D42A27DB-BD31-4B8C-83A1-F6EECF244321}">
                <p14:modId xmlns:p14="http://schemas.microsoft.com/office/powerpoint/2010/main" val="1189120214"/>
              </p:ext>
            </p:extLst>
          </p:nvPr>
        </p:nvGraphicFramePr>
        <p:xfrm>
          <a:off x="4800341" y="1380426"/>
          <a:ext cx="13487641" cy="6887273"/>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7744388" y="-6569"/>
            <a:ext cx="10419224" cy="8060970"/>
          </a:xfrm>
          <a:prstGeom prst="rect">
            <a:avLst/>
          </a:prstGeom>
        </p:spPr>
      </p:pic>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16517680" y="8516677"/>
            <a:ext cx="1770319" cy="1770322"/>
          </a:xfrm>
          <a:prstGeom prst="rect">
            <a:avLst/>
          </a:prstGeom>
        </p:spPr>
      </p:pic>
      <p:sp>
        <p:nvSpPr>
          <p:cNvPr id="4" name="Rectangle 3">
            <a:extLst>
              <a:ext uri="{FF2B5EF4-FFF2-40B4-BE49-F238E27FC236}">
                <a16:creationId xmlns:a16="http://schemas.microsoft.com/office/drawing/2014/main" id="{A9A7BF4D-291C-419F-82AF-4BB20F48BD67}"/>
              </a:ext>
            </a:extLst>
          </p:cNvPr>
          <p:cNvSpPr/>
          <p:nvPr/>
        </p:nvSpPr>
        <p:spPr>
          <a:xfrm>
            <a:off x="13213250" y="4805065"/>
            <a:ext cx="4700498" cy="1200329"/>
          </a:xfrm>
          <a:prstGeom prst="rect">
            <a:avLst/>
          </a:prstGeom>
        </p:spPr>
        <p:txBody>
          <a:bodyPr wrap="square">
            <a:spAutoFit/>
          </a:bodyPr>
          <a:lstStyle/>
          <a:p>
            <a:pPr algn="ctr"/>
            <a:endParaRPr lang="fr-FR" dirty="0"/>
          </a:p>
          <a:p>
            <a:pPr lvl="0" algn="ctr"/>
            <a:endParaRPr lang="fr-FR" dirty="0"/>
          </a:p>
          <a:p>
            <a:pPr algn="ctr"/>
            <a:endParaRPr lang="fr-FR" dirty="0"/>
          </a:p>
          <a:p>
            <a:pPr lvl="0" algn="ctr"/>
            <a:endParaRPr lang="fr-FR" dirty="0"/>
          </a:p>
        </p:txBody>
      </p:sp>
      <p:sp>
        <p:nvSpPr>
          <p:cNvPr id="6" name="ZoneTexte 5">
            <a:extLst>
              <a:ext uri="{FF2B5EF4-FFF2-40B4-BE49-F238E27FC236}">
                <a16:creationId xmlns:a16="http://schemas.microsoft.com/office/drawing/2014/main" id="{4AB9C428-1D1B-4E6B-B5F8-F3D1B64A0A32}"/>
              </a:ext>
            </a:extLst>
          </p:cNvPr>
          <p:cNvSpPr txBox="1"/>
          <p:nvPr/>
        </p:nvSpPr>
        <p:spPr>
          <a:xfrm>
            <a:off x="12954000" y="2171700"/>
            <a:ext cx="4419600" cy="369332"/>
          </a:xfrm>
          <a:prstGeom prst="rect">
            <a:avLst/>
          </a:prstGeom>
          <a:noFill/>
        </p:spPr>
        <p:txBody>
          <a:bodyPr wrap="square" rtlCol="0">
            <a:spAutoFit/>
          </a:bodyPr>
          <a:lstStyle/>
          <a:p>
            <a:endParaRPr lang="fr-FR" b="1" dirty="0">
              <a:solidFill>
                <a:srgbClr val="FF0000"/>
              </a:solidFill>
              <a:highlight>
                <a:srgbClr val="FFFF00"/>
              </a:highlight>
            </a:endParaRPr>
          </a:p>
        </p:txBody>
      </p:sp>
      <p:sp>
        <p:nvSpPr>
          <p:cNvPr id="5" name="ZoneTexte 4">
            <a:extLst>
              <a:ext uri="{FF2B5EF4-FFF2-40B4-BE49-F238E27FC236}">
                <a16:creationId xmlns:a16="http://schemas.microsoft.com/office/drawing/2014/main" id="{9C8F469E-B0CC-4EC3-A711-43106FB807A8}"/>
              </a:ext>
            </a:extLst>
          </p:cNvPr>
          <p:cNvSpPr txBox="1"/>
          <p:nvPr/>
        </p:nvSpPr>
        <p:spPr>
          <a:xfrm>
            <a:off x="533400" y="7200900"/>
            <a:ext cx="4724400" cy="1200329"/>
          </a:xfrm>
          <a:prstGeom prst="rect">
            <a:avLst/>
          </a:prstGeom>
          <a:noFill/>
        </p:spPr>
        <p:txBody>
          <a:bodyPr wrap="square" rtlCol="0">
            <a:spAutoFit/>
          </a:bodyPr>
          <a:lstStyle/>
          <a:p>
            <a:r>
              <a:rPr lang="fr-FR" sz="2400" dirty="0"/>
              <a:t>Normes </a:t>
            </a:r>
            <a:r>
              <a:rPr lang="fr-FR" sz="2400" dirty="0" err="1"/>
              <a:t>Biolaris</a:t>
            </a:r>
            <a:r>
              <a:rPr lang="fr-FR" sz="2400" dirty="0"/>
              <a:t> : </a:t>
            </a:r>
          </a:p>
          <a:p>
            <a:r>
              <a:rPr lang="fr-FR" sz="2400" dirty="0"/>
              <a:t>12.5-15.5 g/</a:t>
            </a:r>
            <a:r>
              <a:rPr lang="fr-FR" sz="2400" dirty="0" err="1"/>
              <a:t>dLchez</a:t>
            </a:r>
            <a:r>
              <a:rPr lang="fr-FR" sz="2400" dirty="0"/>
              <a:t> les femmes, </a:t>
            </a:r>
          </a:p>
          <a:p>
            <a:r>
              <a:rPr lang="fr-FR" sz="2400" dirty="0"/>
              <a:t>13.5-17.5 g/</a:t>
            </a:r>
            <a:r>
              <a:rPr lang="fr-FR" sz="2400" dirty="0" err="1"/>
              <a:t>dL</a:t>
            </a:r>
            <a:r>
              <a:rPr lang="fr-FR" sz="2400" dirty="0"/>
              <a:t> chez les hommes</a:t>
            </a:r>
          </a:p>
        </p:txBody>
      </p:sp>
      <p:graphicFrame>
        <p:nvGraphicFramePr>
          <p:cNvPr id="9" name="Graphique 8">
            <a:extLst>
              <a:ext uri="{FF2B5EF4-FFF2-40B4-BE49-F238E27FC236}">
                <a16:creationId xmlns:a16="http://schemas.microsoft.com/office/drawing/2014/main" id="{D0ABCCA5-464B-4594-BAB6-271ECF3DF928}"/>
              </a:ext>
            </a:extLst>
          </p:cNvPr>
          <p:cNvGraphicFramePr>
            <a:graphicFrameLocks/>
          </p:cNvGraphicFramePr>
          <p:nvPr>
            <p:extLst>
              <p:ext uri="{D42A27DB-BD31-4B8C-83A1-F6EECF244321}">
                <p14:modId xmlns:p14="http://schemas.microsoft.com/office/powerpoint/2010/main" val="3325444190"/>
              </p:ext>
            </p:extLst>
          </p:nvPr>
        </p:nvGraphicFramePr>
        <p:xfrm>
          <a:off x="5715000" y="1565235"/>
          <a:ext cx="12445855" cy="7693065"/>
        </p:xfrm>
        <a:graphic>
          <a:graphicData uri="http://schemas.openxmlformats.org/drawingml/2006/chart">
            <c:chart xmlns:c="http://schemas.openxmlformats.org/drawingml/2006/chart" xmlns:r="http://schemas.openxmlformats.org/officeDocument/2006/relationships" r:id="rId4"/>
          </a:graphicData>
        </a:graphic>
      </p:graphicFrame>
      <p:sp>
        <p:nvSpPr>
          <p:cNvPr id="11" name="ZoneTexte 10">
            <a:extLst>
              <a:ext uri="{FF2B5EF4-FFF2-40B4-BE49-F238E27FC236}">
                <a16:creationId xmlns:a16="http://schemas.microsoft.com/office/drawing/2014/main" id="{CB107AB6-66EE-4838-A102-17E9FB2F34DE}"/>
              </a:ext>
            </a:extLst>
          </p:cNvPr>
          <p:cNvSpPr txBox="1"/>
          <p:nvPr/>
        </p:nvSpPr>
        <p:spPr>
          <a:xfrm>
            <a:off x="3505200" y="266700"/>
            <a:ext cx="11658600" cy="1569660"/>
          </a:xfrm>
          <a:prstGeom prst="rect">
            <a:avLst/>
          </a:prstGeom>
          <a:noFill/>
        </p:spPr>
        <p:txBody>
          <a:bodyPr wrap="square" rtlCol="0">
            <a:spAutoFit/>
          </a:bodyPr>
          <a:lstStyle/>
          <a:p>
            <a:pPr algn="ctr"/>
            <a:r>
              <a:rPr lang="fr-FR" sz="3200" b="1" dirty="0"/>
              <a:t>Evolution de l’Hémoglobine chez 48 patients bénéficiant de la synergie à base d’HE </a:t>
            </a:r>
            <a:r>
              <a:rPr lang="fr-FR" sz="3200" b="1" dirty="0" err="1"/>
              <a:t>Hélichryse</a:t>
            </a:r>
            <a:r>
              <a:rPr lang="fr-FR" sz="3200" b="1" dirty="0"/>
              <a:t> à 3 %</a:t>
            </a:r>
          </a:p>
          <a:p>
            <a:pPr algn="ctr"/>
            <a:endParaRPr lang="fr-FR" sz="3200" dirty="0"/>
          </a:p>
        </p:txBody>
      </p:sp>
      <p:graphicFrame>
        <p:nvGraphicFramePr>
          <p:cNvPr id="10" name="Graphique 9">
            <a:extLst>
              <a:ext uri="{FF2B5EF4-FFF2-40B4-BE49-F238E27FC236}">
                <a16:creationId xmlns:a16="http://schemas.microsoft.com/office/drawing/2014/main" id="{BC97623E-0692-4F31-964C-6E1F488F4D5E}"/>
              </a:ext>
            </a:extLst>
          </p:cNvPr>
          <p:cNvGraphicFramePr>
            <a:graphicFrameLocks/>
          </p:cNvGraphicFramePr>
          <p:nvPr>
            <p:extLst>
              <p:ext uri="{D42A27DB-BD31-4B8C-83A1-F6EECF244321}">
                <p14:modId xmlns:p14="http://schemas.microsoft.com/office/powerpoint/2010/main" val="2763102665"/>
              </p:ext>
            </p:extLst>
          </p:nvPr>
        </p:nvGraphicFramePr>
        <p:xfrm>
          <a:off x="56748" y="1565235"/>
          <a:ext cx="5658252" cy="479746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0610830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ject 5"/>
          <p:cNvPicPr/>
          <p:nvPr/>
        </p:nvPicPr>
        <p:blipFill>
          <a:blip r:embed="rId2" cstate="email">
            <a:extLst>
              <a:ext uri="{28A0092B-C50C-407E-A947-70E740481C1C}">
                <a14:useLocalDpi xmlns:a14="http://schemas.microsoft.com/office/drawing/2010/main"/>
              </a:ext>
            </a:extLst>
          </a:blip>
          <a:stretch>
            <a:fillRect/>
          </a:stretch>
        </p:blipFill>
        <p:spPr>
          <a:xfrm>
            <a:off x="13590526" y="0"/>
            <a:ext cx="4697473" cy="3411068"/>
          </a:xfrm>
          <a:prstGeom prst="rect">
            <a:avLst/>
          </a:prstGeom>
        </p:spPr>
      </p:pic>
      <p:pic>
        <p:nvPicPr>
          <p:cNvPr id="6" name="object 6"/>
          <p:cNvPicPr/>
          <p:nvPr/>
        </p:nvPicPr>
        <p:blipFill>
          <a:blip r:embed="rId3" cstate="email">
            <a:extLst>
              <a:ext uri="{28A0092B-C50C-407E-A947-70E740481C1C}">
                <a14:useLocalDpi xmlns:a14="http://schemas.microsoft.com/office/drawing/2010/main"/>
              </a:ext>
            </a:extLst>
          </a:blip>
          <a:stretch>
            <a:fillRect/>
          </a:stretch>
        </p:blipFill>
        <p:spPr>
          <a:xfrm>
            <a:off x="14196657" y="4916761"/>
            <a:ext cx="4096311" cy="5372949"/>
          </a:xfrm>
          <a:prstGeom prst="rect">
            <a:avLst/>
          </a:prstGeom>
        </p:spPr>
      </p:pic>
      <p:sp>
        <p:nvSpPr>
          <p:cNvPr id="7" name="object 7"/>
          <p:cNvSpPr txBox="1">
            <a:spLocks noGrp="1"/>
          </p:cNvSpPr>
          <p:nvPr>
            <p:ph type="title"/>
          </p:nvPr>
        </p:nvSpPr>
        <p:spPr>
          <a:xfrm>
            <a:off x="762000" y="41091"/>
            <a:ext cx="16664285" cy="1490152"/>
          </a:xfrm>
          <a:prstGeom prst="rect">
            <a:avLst/>
          </a:prstGeom>
        </p:spPr>
        <p:txBody>
          <a:bodyPr vert="horz" wrap="square" lIns="0" tIns="12700" rIns="0" bIns="0" rtlCol="0">
            <a:spAutoFit/>
          </a:bodyPr>
          <a:lstStyle/>
          <a:p>
            <a:pPr marL="12700" algn="ctr">
              <a:lnSpc>
                <a:spcPct val="100000"/>
              </a:lnSpc>
              <a:spcBef>
                <a:spcPts val="100"/>
              </a:spcBef>
            </a:pPr>
            <a:r>
              <a:rPr lang="fr-FR" sz="4800" spc="140" dirty="0">
                <a:solidFill>
                  <a:srgbClr val="00B050"/>
                </a:solidFill>
                <a:latin typeface="+mn-lt"/>
                <a:cs typeface="Arial MT"/>
              </a:rPr>
              <a:t>Anticoagulants et antiagrégants plaquettaires </a:t>
            </a:r>
            <a:br>
              <a:rPr lang="fr-FR" sz="4800" spc="140" dirty="0">
                <a:solidFill>
                  <a:srgbClr val="00B050"/>
                </a:solidFill>
                <a:latin typeface="+mn-lt"/>
                <a:cs typeface="Arial MT"/>
              </a:rPr>
            </a:br>
            <a:r>
              <a:rPr lang="fr-FR" sz="4800" spc="140" dirty="0">
                <a:solidFill>
                  <a:srgbClr val="00B050"/>
                </a:solidFill>
                <a:latin typeface="+mn-lt"/>
                <a:cs typeface="Arial MT"/>
              </a:rPr>
              <a:t>chez les 51 patients</a:t>
            </a:r>
            <a:endParaRPr sz="4800" spc="355" dirty="0">
              <a:solidFill>
                <a:srgbClr val="00B050"/>
              </a:solidFill>
              <a:latin typeface="+mn-lt"/>
              <a:cs typeface="Arial MT"/>
            </a:endParaRPr>
          </a:p>
        </p:txBody>
      </p:sp>
      <p:grpSp>
        <p:nvGrpSpPr>
          <p:cNvPr id="9" name="object 9"/>
          <p:cNvGrpSpPr/>
          <p:nvPr/>
        </p:nvGrpSpPr>
        <p:grpSpPr>
          <a:xfrm>
            <a:off x="15941298" y="8516681"/>
            <a:ext cx="2346960" cy="1770380"/>
            <a:chOff x="15941298" y="8516681"/>
            <a:chExt cx="2346960" cy="1770380"/>
          </a:xfrm>
        </p:grpSpPr>
        <p:sp>
          <p:nvSpPr>
            <p:cNvPr id="10" name="object 10"/>
            <p:cNvSpPr/>
            <p:nvPr/>
          </p:nvSpPr>
          <p:spPr>
            <a:xfrm>
              <a:off x="15941298" y="8585194"/>
              <a:ext cx="2346960" cy="1701800"/>
            </a:xfrm>
            <a:custGeom>
              <a:avLst/>
              <a:gdLst/>
              <a:ahLst/>
              <a:cxnLst/>
              <a:rect l="l" t="t" r="r" b="b"/>
              <a:pathLst>
                <a:path w="2346959" h="1701800">
                  <a:moveTo>
                    <a:pt x="2346702" y="1701805"/>
                  </a:moveTo>
                  <a:lnTo>
                    <a:pt x="0" y="1701805"/>
                  </a:lnTo>
                  <a:lnTo>
                    <a:pt x="2685" y="1685200"/>
                  </a:lnTo>
                  <a:lnTo>
                    <a:pt x="11105" y="1639884"/>
                  </a:lnTo>
                  <a:lnTo>
                    <a:pt x="20558" y="1594822"/>
                  </a:lnTo>
                  <a:lnTo>
                    <a:pt x="31026" y="1550043"/>
                  </a:lnTo>
                  <a:lnTo>
                    <a:pt x="42489" y="1505578"/>
                  </a:lnTo>
                  <a:lnTo>
                    <a:pt x="54928" y="1461456"/>
                  </a:lnTo>
                  <a:lnTo>
                    <a:pt x="68322" y="1417708"/>
                  </a:lnTo>
                  <a:lnTo>
                    <a:pt x="82652" y="1374364"/>
                  </a:lnTo>
                  <a:lnTo>
                    <a:pt x="97899" y="1331454"/>
                  </a:lnTo>
                  <a:lnTo>
                    <a:pt x="114043" y="1289008"/>
                  </a:lnTo>
                  <a:lnTo>
                    <a:pt x="131064" y="1247055"/>
                  </a:lnTo>
                  <a:lnTo>
                    <a:pt x="148943" y="1205627"/>
                  </a:lnTo>
                  <a:lnTo>
                    <a:pt x="167660" y="1164752"/>
                  </a:lnTo>
                  <a:lnTo>
                    <a:pt x="187196" y="1124462"/>
                  </a:lnTo>
                  <a:lnTo>
                    <a:pt x="207530" y="1084785"/>
                  </a:lnTo>
                  <a:lnTo>
                    <a:pt x="228644" y="1045752"/>
                  </a:lnTo>
                  <a:lnTo>
                    <a:pt x="250517" y="1007394"/>
                  </a:lnTo>
                  <a:lnTo>
                    <a:pt x="273131" y="969740"/>
                  </a:lnTo>
                  <a:lnTo>
                    <a:pt x="296465" y="932819"/>
                  </a:lnTo>
                  <a:lnTo>
                    <a:pt x="320500" y="896663"/>
                  </a:lnTo>
                  <a:lnTo>
                    <a:pt x="345216" y="861302"/>
                  </a:lnTo>
                  <a:lnTo>
                    <a:pt x="370594" y="826764"/>
                  </a:lnTo>
                  <a:lnTo>
                    <a:pt x="396614" y="793081"/>
                  </a:lnTo>
                  <a:lnTo>
                    <a:pt x="434861" y="745369"/>
                  </a:lnTo>
                  <a:lnTo>
                    <a:pt x="472751" y="699293"/>
                  </a:lnTo>
                  <a:lnTo>
                    <a:pt x="510303" y="654840"/>
                  </a:lnTo>
                  <a:lnTo>
                    <a:pt x="547533" y="611994"/>
                  </a:lnTo>
                  <a:lnTo>
                    <a:pt x="584457" y="570740"/>
                  </a:lnTo>
                  <a:lnTo>
                    <a:pt x="621094" y="531063"/>
                  </a:lnTo>
                  <a:lnTo>
                    <a:pt x="657459" y="492950"/>
                  </a:lnTo>
                  <a:lnTo>
                    <a:pt x="693570" y="456384"/>
                  </a:lnTo>
                  <a:lnTo>
                    <a:pt x="729444" y="421351"/>
                  </a:lnTo>
                  <a:lnTo>
                    <a:pt x="765097" y="387836"/>
                  </a:lnTo>
                  <a:lnTo>
                    <a:pt x="800546" y="355825"/>
                  </a:lnTo>
                  <a:lnTo>
                    <a:pt x="835809" y="325302"/>
                  </a:lnTo>
                  <a:lnTo>
                    <a:pt x="870902" y="296253"/>
                  </a:lnTo>
                  <a:lnTo>
                    <a:pt x="905842" y="268663"/>
                  </a:lnTo>
                  <a:lnTo>
                    <a:pt x="940646" y="242516"/>
                  </a:lnTo>
                  <a:lnTo>
                    <a:pt x="975331" y="217799"/>
                  </a:lnTo>
                  <a:lnTo>
                    <a:pt x="1009915" y="194497"/>
                  </a:lnTo>
                  <a:lnTo>
                    <a:pt x="1044412" y="172593"/>
                  </a:lnTo>
                  <a:lnTo>
                    <a:pt x="1078842" y="152075"/>
                  </a:lnTo>
                  <a:lnTo>
                    <a:pt x="1113220" y="132926"/>
                  </a:lnTo>
                  <a:lnTo>
                    <a:pt x="1147564" y="115133"/>
                  </a:lnTo>
                  <a:lnTo>
                    <a:pt x="1216215" y="83552"/>
                  </a:lnTo>
                  <a:lnTo>
                    <a:pt x="1284932" y="57213"/>
                  </a:lnTo>
                  <a:lnTo>
                    <a:pt x="1353848" y="35998"/>
                  </a:lnTo>
                  <a:lnTo>
                    <a:pt x="1423101" y="19787"/>
                  </a:lnTo>
                  <a:lnTo>
                    <a:pt x="1492824" y="8463"/>
                  </a:lnTo>
                  <a:lnTo>
                    <a:pt x="1563153" y="1907"/>
                  </a:lnTo>
                  <a:lnTo>
                    <a:pt x="1634224" y="0"/>
                  </a:lnTo>
                  <a:lnTo>
                    <a:pt x="1670080" y="752"/>
                  </a:lnTo>
                  <a:lnTo>
                    <a:pt x="1742516" y="5596"/>
                  </a:lnTo>
                  <a:lnTo>
                    <a:pt x="1816032" y="14792"/>
                  </a:lnTo>
                  <a:lnTo>
                    <a:pt x="1890763" y="28222"/>
                  </a:lnTo>
                  <a:lnTo>
                    <a:pt x="1928627" y="36488"/>
                  </a:lnTo>
                  <a:lnTo>
                    <a:pt x="1966845" y="45768"/>
                  </a:lnTo>
                  <a:lnTo>
                    <a:pt x="2005434" y="56046"/>
                  </a:lnTo>
                  <a:lnTo>
                    <a:pt x="2044411" y="67309"/>
                  </a:lnTo>
                  <a:lnTo>
                    <a:pt x="2083794" y="79542"/>
                  </a:lnTo>
                  <a:lnTo>
                    <a:pt x="2123599" y="92729"/>
                  </a:lnTo>
                  <a:lnTo>
                    <a:pt x="2163843" y="106856"/>
                  </a:lnTo>
                  <a:lnTo>
                    <a:pt x="2204542" y="121908"/>
                  </a:lnTo>
                  <a:lnTo>
                    <a:pt x="2245715" y="137870"/>
                  </a:lnTo>
                  <a:lnTo>
                    <a:pt x="2287377" y="154727"/>
                  </a:lnTo>
                  <a:lnTo>
                    <a:pt x="2329546" y="172465"/>
                  </a:lnTo>
                  <a:lnTo>
                    <a:pt x="2346702" y="179941"/>
                  </a:lnTo>
                  <a:lnTo>
                    <a:pt x="2346702" y="1701805"/>
                  </a:lnTo>
                  <a:close/>
                </a:path>
              </a:pathLst>
            </a:custGeom>
            <a:solidFill>
              <a:srgbClr val="FFFFFF"/>
            </a:solidFill>
          </p:spPr>
          <p:txBody>
            <a:bodyPr wrap="square" lIns="0" tIns="0" rIns="0" bIns="0" rtlCol="0"/>
            <a:lstStyle/>
            <a:p>
              <a:endParaRPr/>
            </a:p>
          </p:txBody>
        </p:sp>
        <p:pic>
          <p:nvPicPr>
            <p:cNvPr id="11" name="object 11"/>
            <p:cNvPicPr/>
            <p:nvPr/>
          </p:nvPicPr>
          <p:blipFill>
            <a:blip r:embed="rId4" cstate="email">
              <a:extLst>
                <a:ext uri="{28A0092B-C50C-407E-A947-70E740481C1C}">
                  <a14:useLocalDpi xmlns:a14="http://schemas.microsoft.com/office/drawing/2010/main"/>
                </a:ext>
              </a:extLst>
            </a:blip>
            <a:stretch>
              <a:fillRect/>
            </a:stretch>
          </p:blipFill>
          <p:spPr>
            <a:xfrm>
              <a:off x="16517680" y="8516681"/>
              <a:ext cx="1770319" cy="1770317"/>
            </a:xfrm>
            <a:prstGeom prst="rect">
              <a:avLst/>
            </a:prstGeom>
          </p:spPr>
        </p:pic>
      </p:grpSp>
      <p:sp>
        <p:nvSpPr>
          <p:cNvPr id="3" name="ZoneTexte 2">
            <a:extLst>
              <a:ext uri="{FF2B5EF4-FFF2-40B4-BE49-F238E27FC236}">
                <a16:creationId xmlns:a16="http://schemas.microsoft.com/office/drawing/2014/main" id="{699557CB-1047-48C4-879F-FB04EE7A5E81}"/>
              </a:ext>
            </a:extLst>
          </p:cNvPr>
          <p:cNvSpPr txBox="1"/>
          <p:nvPr/>
        </p:nvSpPr>
        <p:spPr>
          <a:xfrm>
            <a:off x="12420600" y="2654603"/>
            <a:ext cx="5339486" cy="3724096"/>
          </a:xfrm>
          <a:prstGeom prst="rect">
            <a:avLst/>
          </a:prstGeom>
          <a:noFill/>
        </p:spPr>
        <p:txBody>
          <a:bodyPr wrap="square" rtlCol="0">
            <a:spAutoFit/>
          </a:bodyPr>
          <a:lstStyle/>
          <a:p>
            <a:pPr algn="ctr"/>
            <a:r>
              <a:rPr lang="fr-FR" sz="2800" dirty="0"/>
              <a:t>92 % des patients bénéficient d’1 ou 2 molécules ou en relais</a:t>
            </a:r>
          </a:p>
          <a:p>
            <a:pPr algn="ctr"/>
            <a:endParaRPr lang="fr-FR" sz="2800" dirty="0"/>
          </a:p>
          <a:p>
            <a:pPr algn="ctr"/>
            <a:r>
              <a:rPr lang="fr-FR" sz="2800" dirty="0"/>
              <a:t>Dans certains cas un arrêt de l’anticoagulation a été réalisé mais l’application de l’HE </a:t>
            </a:r>
            <a:r>
              <a:rPr lang="fr-FR" sz="2800" dirty="0" err="1"/>
              <a:t>Hélichryse</a:t>
            </a:r>
            <a:r>
              <a:rPr lang="fr-FR" sz="2800" dirty="0"/>
              <a:t> n’a jamais été suspendue.</a:t>
            </a:r>
          </a:p>
          <a:p>
            <a:endParaRPr lang="fr-FR" sz="4000" b="1" dirty="0">
              <a:solidFill>
                <a:srgbClr val="FF0000"/>
              </a:solidFill>
            </a:endParaRPr>
          </a:p>
        </p:txBody>
      </p:sp>
      <p:sp>
        <p:nvSpPr>
          <p:cNvPr id="4" name="ZoneTexte 3">
            <a:extLst>
              <a:ext uri="{FF2B5EF4-FFF2-40B4-BE49-F238E27FC236}">
                <a16:creationId xmlns:a16="http://schemas.microsoft.com/office/drawing/2014/main" id="{E5AB9EAD-320A-44CB-A9F9-10A5AB5A8AEB}"/>
              </a:ext>
            </a:extLst>
          </p:cNvPr>
          <p:cNvSpPr txBox="1"/>
          <p:nvPr/>
        </p:nvSpPr>
        <p:spPr>
          <a:xfrm>
            <a:off x="1219200" y="9410700"/>
            <a:ext cx="8839200" cy="369332"/>
          </a:xfrm>
          <a:prstGeom prst="rect">
            <a:avLst/>
          </a:prstGeom>
          <a:noFill/>
        </p:spPr>
        <p:txBody>
          <a:bodyPr wrap="square" rtlCol="0">
            <a:spAutoFit/>
          </a:bodyPr>
          <a:lstStyle/>
          <a:p>
            <a:r>
              <a:rPr lang="fr-FR" dirty="0"/>
              <a:t>AOD : anticoagulants oraux directs (Eliquis®, Xarelto® et le Pradaxa®)</a:t>
            </a:r>
          </a:p>
        </p:txBody>
      </p:sp>
      <p:graphicFrame>
        <p:nvGraphicFramePr>
          <p:cNvPr id="15" name="Graphique 14">
            <a:extLst>
              <a:ext uri="{FF2B5EF4-FFF2-40B4-BE49-F238E27FC236}">
                <a16:creationId xmlns:a16="http://schemas.microsoft.com/office/drawing/2014/main" id="{315A8D07-18B7-4E5C-B339-E4A502BF6688}"/>
              </a:ext>
            </a:extLst>
          </p:cNvPr>
          <p:cNvGraphicFramePr>
            <a:graphicFrameLocks/>
          </p:cNvGraphicFramePr>
          <p:nvPr>
            <p:extLst>
              <p:ext uri="{D42A27DB-BD31-4B8C-83A1-F6EECF244321}">
                <p14:modId xmlns:p14="http://schemas.microsoft.com/office/powerpoint/2010/main" val="3090239385"/>
              </p:ext>
            </p:extLst>
          </p:nvPr>
        </p:nvGraphicFramePr>
        <p:xfrm>
          <a:off x="799214" y="1940046"/>
          <a:ext cx="11088504" cy="690615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268041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8064864" y="-351692"/>
            <a:ext cx="10419224" cy="8060970"/>
          </a:xfrm>
          <a:prstGeom prst="rect">
            <a:avLst/>
          </a:prstGeom>
        </p:spPr>
      </p:pic>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16517680" y="8516677"/>
            <a:ext cx="1770319" cy="1770322"/>
          </a:xfrm>
          <a:prstGeom prst="rect">
            <a:avLst/>
          </a:prstGeom>
        </p:spPr>
      </p:pic>
      <p:sp>
        <p:nvSpPr>
          <p:cNvPr id="20" name="object 20"/>
          <p:cNvSpPr txBox="1">
            <a:spLocks noGrp="1"/>
          </p:cNvSpPr>
          <p:nvPr>
            <p:ph type="title"/>
          </p:nvPr>
        </p:nvSpPr>
        <p:spPr>
          <a:xfrm>
            <a:off x="0" y="4356540"/>
            <a:ext cx="17598581" cy="751488"/>
          </a:xfrm>
          <a:prstGeom prst="rect">
            <a:avLst/>
          </a:prstGeom>
        </p:spPr>
        <p:txBody>
          <a:bodyPr vert="horz" wrap="square" lIns="0" tIns="12700" rIns="0" bIns="0" rtlCol="0">
            <a:spAutoFit/>
          </a:bodyPr>
          <a:lstStyle/>
          <a:p>
            <a:pPr marL="12700" algn="ctr">
              <a:lnSpc>
                <a:spcPct val="100000"/>
              </a:lnSpc>
              <a:spcBef>
                <a:spcPts val="100"/>
              </a:spcBef>
            </a:pPr>
            <a:r>
              <a:rPr lang="fr-FR" sz="4800" dirty="0">
                <a:solidFill>
                  <a:srgbClr val="00B050"/>
                </a:solidFill>
                <a:latin typeface="+mn-lt"/>
              </a:rPr>
              <a:t>Quelques situations cliniques</a:t>
            </a:r>
            <a:endParaRPr sz="4800" spc="-130" dirty="0">
              <a:solidFill>
                <a:srgbClr val="00B050"/>
              </a:solidFill>
              <a:latin typeface="+mn-lt"/>
            </a:endParaRPr>
          </a:p>
        </p:txBody>
      </p:sp>
    </p:spTree>
    <p:extLst>
      <p:ext uri="{BB962C8B-B14F-4D97-AF65-F5344CB8AC3E}">
        <p14:creationId xmlns:p14="http://schemas.microsoft.com/office/powerpoint/2010/main" val="4259751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50D50D4F-C95B-41C3-872C-5646EF48CF64}"/>
              </a:ext>
            </a:extLst>
          </p:cNvPr>
          <p:cNvPicPr>
            <a:picLocks noChangeAspect="1"/>
          </p:cNvPicPr>
          <p:nvPr/>
        </p:nvPicPr>
        <p:blipFill>
          <a:blip r:embed="rId2"/>
          <a:stretch>
            <a:fillRect/>
          </a:stretch>
        </p:blipFill>
        <p:spPr>
          <a:xfrm>
            <a:off x="6585713" y="327404"/>
            <a:ext cx="6309907" cy="3373613"/>
          </a:xfrm>
          <a:prstGeom prst="rect">
            <a:avLst/>
          </a:prstGeom>
        </p:spPr>
      </p:pic>
      <p:pic>
        <p:nvPicPr>
          <p:cNvPr id="12" name="Image 11">
            <a:extLst>
              <a:ext uri="{FF2B5EF4-FFF2-40B4-BE49-F238E27FC236}">
                <a16:creationId xmlns:a16="http://schemas.microsoft.com/office/drawing/2014/main" id="{7A088E9A-39C3-4427-88A9-CE003906C3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7279" y="233359"/>
            <a:ext cx="6324600" cy="3493589"/>
          </a:xfrm>
          <a:prstGeom prst="rect">
            <a:avLst/>
          </a:prstGeom>
        </p:spPr>
      </p:pic>
      <p:pic>
        <p:nvPicPr>
          <p:cNvPr id="5" name="object 5"/>
          <p:cNvPicPr/>
          <p:nvPr/>
        </p:nvPicPr>
        <p:blipFill>
          <a:blip r:embed="rId4" cstate="email">
            <a:extLst>
              <a:ext uri="{28A0092B-C50C-407E-A947-70E740481C1C}">
                <a14:useLocalDpi xmlns:a14="http://schemas.microsoft.com/office/drawing/2010/main"/>
              </a:ext>
            </a:extLst>
          </a:blip>
          <a:stretch>
            <a:fillRect/>
          </a:stretch>
        </p:blipFill>
        <p:spPr>
          <a:xfrm>
            <a:off x="13590528" y="0"/>
            <a:ext cx="4674404" cy="3493589"/>
          </a:xfrm>
          <a:prstGeom prst="rect">
            <a:avLst/>
          </a:prstGeom>
        </p:spPr>
      </p:pic>
      <p:pic>
        <p:nvPicPr>
          <p:cNvPr id="6" name="object 6"/>
          <p:cNvPicPr/>
          <p:nvPr/>
        </p:nvPicPr>
        <p:blipFill>
          <a:blip r:embed="rId5" cstate="email">
            <a:extLst>
              <a:ext uri="{28A0092B-C50C-407E-A947-70E740481C1C}">
                <a14:useLocalDpi xmlns:a14="http://schemas.microsoft.com/office/drawing/2010/main"/>
              </a:ext>
            </a:extLst>
          </a:blip>
          <a:stretch>
            <a:fillRect/>
          </a:stretch>
        </p:blipFill>
        <p:spPr>
          <a:xfrm>
            <a:off x="14196657" y="4916761"/>
            <a:ext cx="4096311" cy="5372949"/>
          </a:xfrm>
          <a:prstGeom prst="rect">
            <a:avLst/>
          </a:prstGeom>
        </p:spPr>
      </p:pic>
      <p:sp>
        <p:nvSpPr>
          <p:cNvPr id="7" name="object 7"/>
          <p:cNvSpPr txBox="1">
            <a:spLocks noGrp="1"/>
          </p:cNvSpPr>
          <p:nvPr>
            <p:ph type="title"/>
          </p:nvPr>
        </p:nvSpPr>
        <p:spPr>
          <a:xfrm>
            <a:off x="12875314" y="228940"/>
            <a:ext cx="5104575" cy="628377"/>
          </a:xfrm>
          <a:prstGeom prst="rect">
            <a:avLst/>
          </a:prstGeom>
        </p:spPr>
        <p:txBody>
          <a:bodyPr vert="horz" wrap="square" lIns="0" tIns="12700" rIns="0" bIns="0" rtlCol="0">
            <a:spAutoFit/>
          </a:bodyPr>
          <a:lstStyle/>
          <a:p>
            <a:pPr marL="12700" algn="ctr">
              <a:lnSpc>
                <a:spcPct val="100000"/>
              </a:lnSpc>
              <a:spcBef>
                <a:spcPts val="100"/>
              </a:spcBef>
            </a:pPr>
            <a:r>
              <a:rPr lang="fr-FR" sz="4000" b="0" spc="140" dirty="0">
                <a:solidFill>
                  <a:schemeClr val="tx1"/>
                </a:solidFill>
                <a:latin typeface="+mn-lt"/>
                <a:cs typeface="Arial MT"/>
              </a:rPr>
              <a:t>Situation n°4 :</a:t>
            </a:r>
            <a:endParaRPr sz="4400" b="0" spc="355" dirty="0">
              <a:solidFill>
                <a:srgbClr val="A6C72E"/>
              </a:solidFill>
              <a:latin typeface="+mn-lt"/>
              <a:cs typeface="Arial MT"/>
            </a:endParaRPr>
          </a:p>
        </p:txBody>
      </p:sp>
      <p:sp>
        <p:nvSpPr>
          <p:cNvPr id="8" name="object 8"/>
          <p:cNvSpPr txBox="1"/>
          <p:nvPr/>
        </p:nvSpPr>
        <p:spPr>
          <a:xfrm>
            <a:off x="13251935" y="1576949"/>
            <a:ext cx="4674403" cy="7141379"/>
          </a:xfrm>
          <a:prstGeom prst="rect">
            <a:avLst/>
          </a:prstGeom>
        </p:spPr>
        <p:txBody>
          <a:bodyPr vert="horz" wrap="square" lIns="0" tIns="12700" rIns="0" bIns="0" rtlCol="0">
            <a:spAutoFit/>
          </a:bodyPr>
          <a:lstStyle/>
          <a:p>
            <a:pPr marL="12700" marR="5080" algn="just">
              <a:lnSpc>
                <a:spcPct val="114999"/>
              </a:lnSpc>
              <a:spcBef>
                <a:spcPts val="100"/>
              </a:spcBef>
            </a:pPr>
            <a:r>
              <a:rPr lang="fr-FR" sz="2500" spc="-140" dirty="0">
                <a:latin typeface="Calibri" panose="020F0502020204030204" pitchFamily="34" charset="0"/>
                <a:cs typeface="Calibri" panose="020F0502020204030204" pitchFamily="34" charset="0"/>
              </a:rPr>
              <a:t>Fracture de l’extrémité supérieure du fémur gauche le 18/08/18 (sous AOD) opérée le 28 aout 2018. Transfusée (4 CE).</a:t>
            </a:r>
          </a:p>
          <a:p>
            <a:pPr marL="12700" marR="5080" algn="just">
              <a:lnSpc>
                <a:spcPct val="114999"/>
              </a:lnSpc>
              <a:spcBef>
                <a:spcPts val="100"/>
              </a:spcBef>
            </a:pPr>
            <a:r>
              <a:rPr lang="fr-FR" sz="2500" spc="-140" dirty="0">
                <a:latin typeface="Calibri" panose="020F0502020204030204" pitchFamily="34" charset="0"/>
                <a:cs typeface="Calibri" panose="020F0502020204030204" pitchFamily="34" charset="0"/>
              </a:rPr>
              <a:t> Entrée le 30 aout, début des applications le 6 septembre 2018 , plaie inflammatoire, points désunis , écoulement hématique. </a:t>
            </a:r>
          </a:p>
          <a:p>
            <a:pPr marL="12700" marR="5080" algn="just">
              <a:lnSpc>
                <a:spcPct val="114999"/>
              </a:lnSpc>
              <a:spcBef>
                <a:spcPts val="100"/>
              </a:spcBef>
            </a:pPr>
            <a:endParaRPr lang="fr-FR" sz="2500" spc="-140" dirty="0">
              <a:latin typeface="Calibri" panose="020F0502020204030204" pitchFamily="34" charset="0"/>
              <a:cs typeface="Calibri" panose="020F0502020204030204" pitchFamily="34" charset="0"/>
            </a:endParaRPr>
          </a:p>
          <a:p>
            <a:pPr marL="12700" marR="5080" algn="just">
              <a:lnSpc>
                <a:spcPct val="114999"/>
              </a:lnSpc>
              <a:spcBef>
                <a:spcPts val="100"/>
              </a:spcBef>
            </a:pPr>
            <a:r>
              <a:rPr lang="fr-FR" sz="2500" spc="-140" dirty="0">
                <a:latin typeface="Calibri" panose="020F0502020204030204" pitchFamily="34" charset="0"/>
                <a:cs typeface="Calibri" panose="020F0502020204030204" pitchFamily="34" charset="0"/>
              </a:rPr>
              <a:t>Sous Lovenox® 0.4 matin et soir (contexte de bronchite, suspicion de fracture de cotes et périmètre de marche limité) et sous </a:t>
            </a:r>
            <a:r>
              <a:rPr lang="fr-FR" sz="2500" spc="-140" dirty="0" err="1">
                <a:latin typeface="Calibri" panose="020F0502020204030204" pitchFamily="34" charset="0"/>
                <a:cs typeface="Calibri" panose="020F0502020204030204" pitchFamily="34" charset="0"/>
              </a:rPr>
              <a:t>Fumafer</a:t>
            </a:r>
            <a:r>
              <a:rPr lang="fr-FR" sz="2500" spc="-140" dirty="0">
                <a:latin typeface="Calibri" panose="020F0502020204030204" pitchFamily="34" charset="0"/>
                <a:cs typeface="Calibri" panose="020F0502020204030204" pitchFamily="34" charset="0"/>
              </a:rPr>
              <a:t>® dès l’entrée et pendant toute l’hospitalisation </a:t>
            </a:r>
            <a:endParaRPr lang="fr-FR" sz="2500" spc="-140" dirty="0">
              <a:solidFill>
                <a:srgbClr val="FF0000"/>
              </a:solidFill>
              <a:latin typeface="Calibri" panose="020F0502020204030204" pitchFamily="34" charset="0"/>
              <a:cs typeface="Calibri" panose="020F0502020204030204" pitchFamily="34" charset="0"/>
            </a:endParaRPr>
          </a:p>
          <a:p>
            <a:pPr marL="12700" marR="5080" algn="just">
              <a:lnSpc>
                <a:spcPct val="114999"/>
              </a:lnSpc>
              <a:spcBef>
                <a:spcPts val="100"/>
              </a:spcBef>
            </a:pPr>
            <a:endParaRPr lang="fr-FR" sz="2500" spc="-140" dirty="0">
              <a:solidFill>
                <a:srgbClr val="FF0000"/>
              </a:solidFill>
              <a:latin typeface="Lucida Sans Unicode"/>
              <a:cs typeface="Lucida Sans Unicode"/>
            </a:endParaRPr>
          </a:p>
          <a:p>
            <a:pPr marL="12700" marR="5080" algn="just">
              <a:lnSpc>
                <a:spcPct val="114999"/>
              </a:lnSpc>
              <a:spcBef>
                <a:spcPts val="100"/>
              </a:spcBef>
            </a:pPr>
            <a:endParaRPr sz="2500" dirty="0">
              <a:latin typeface="Lucida Sans Unicode"/>
              <a:cs typeface="Lucida Sans Unicode"/>
            </a:endParaRPr>
          </a:p>
        </p:txBody>
      </p:sp>
      <p:grpSp>
        <p:nvGrpSpPr>
          <p:cNvPr id="9" name="object 9"/>
          <p:cNvGrpSpPr/>
          <p:nvPr/>
        </p:nvGrpSpPr>
        <p:grpSpPr>
          <a:xfrm>
            <a:off x="15941298" y="8516681"/>
            <a:ext cx="2346960" cy="1770380"/>
            <a:chOff x="15941298" y="8516681"/>
            <a:chExt cx="2346960" cy="1770380"/>
          </a:xfrm>
        </p:grpSpPr>
        <p:sp>
          <p:nvSpPr>
            <p:cNvPr id="10" name="object 10"/>
            <p:cNvSpPr/>
            <p:nvPr/>
          </p:nvSpPr>
          <p:spPr>
            <a:xfrm>
              <a:off x="15941298" y="8585194"/>
              <a:ext cx="2346960" cy="1701800"/>
            </a:xfrm>
            <a:custGeom>
              <a:avLst/>
              <a:gdLst/>
              <a:ahLst/>
              <a:cxnLst/>
              <a:rect l="l" t="t" r="r" b="b"/>
              <a:pathLst>
                <a:path w="2346959" h="1701800">
                  <a:moveTo>
                    <a:pt x="2346702" y="1701805"/>
                  </a:moveTo>
                  <a:lnTo>
                    <a:pt x="0" y="1701805"/>
                  </a:lnTo>
                  <a:lnTo>
                    <a:pt x="2685" y="1685200"/>
                  </a:lnTo>
                  <a:lnTo>
                    <a:pt x="11105" y="1639884"/>
                  </a:lnTo>
                  <a:lnTo>
                    <a:pt x="20558" y="1594822"/>
                  </a:lnTo>
                  <a:lnTo>
                    <a:pt x="31026" y="1550043"/>
                  </a:lnTo>
                  <a:lnTo>
                    <a:pt x="42489" y="1505578"/>
                  </a:lnTo>
                  <a:lnTo>
                    <a:pt x="54928" y="1461456"/>
                  </a:lnTo>
                  <a:lnTo>
                    <a:pt x="68322" y="1417708"/>
                  </a:lnTo>
                  <a:lnTo>
                    <a:pt x="82652" y="1374364"/>
                  </a:lnTo>
                  <a:lnTo>
                    <a:pt x="97899" y="1331454"/>
                  </a:lnTo>
                  <a:lnTo>
                    <a:pt x="114043" y="1289008"/>
                  </a:lnTo>
                  <a:lnTo>
                    <a:pt x="131064" y="1247055"/>
                  </a:lnTo>
                  <a:lnTo>
                    <a:pt x="148943" y="1205627"/>
                  </a:lnTo>
                  <a:lnTo>
                    <a:pt x="167660" y="1164752"/>
                  </a:lnTo>
                  <a:lnTo>
                    <a:pt x="187196" y="1124462"/>
                  </a:lnTo>
                  <a:lnTo>
                    <a:pt x="207530" y="1084785"/>
                  </a:lnTo>
                  <a:lnTo>
                    <a:pt x="228644" y="1045752"/>
                  </a:lnTo>
                  <a:lnTo>
                    <a:pt x="250517" y="1007394"/>
                  </a:lnTo>
                  <a:lnTo>
                    <a:pt x="273131" y="969740"/>
                  </a:lnTo>
                  <a:lnTo>
                    <a:pt x="296465" y="932819"/>
                  </a:lnTo>
                  <a:lnTo>
                    <a:pt x="320500" y="896663"/>
                  </a:lnTo>
                  <a:lnTo>
                    <a:pt x="345216" y="861302"/>
                  </a:lnTo>
                  <a:lnTo>
                    <a:pt x="370594" y="826764"/>
                  </a:lnTo>
                  <a:lnTo>
                    <a:pt x="396614" y="793081"/>
                  </a:lnTo>
                  <a:lnTo>
                    <a:pt x="434861" y="745369"/>
                  </a:lnTo>
                  <a:lnTo>
                    <a:pt x="472751" y="699293"/>
                  </a:lnTo>
                  <a:lnTo>
                    <a:pt x="510303" y="654840"/>
                  </a:lnTo>
                  <a:lnTo>
                    <a:pt x="547533" y="611994"/>
                  </a:lnTo>
                  <a:lnTo>
                    <a:pt x="584457" y="570740"/>
                  </a:lnTo>
                  <a:lnTo>
                    <a:pt x="621094" y="531063"/>
                  </a:lnTo>
                  <a:lnTo>
                    <a:pt x="657459" y="492950"/>
                  </a:lnTo>
                  <a:lnTo>
                    <a:pt x="693570" y="456384"/>
                  </a:lnTo>
                  <a:lnTo>
                    <a:pt x="729444" y="421351"/>
                  </a:lnTo>
                  <a:lnTo>
                    <a:pt x="765097" y="387836"/>
                  </a:lnTo>
                  <a:lnTo>
                    <a:pt x="800546" y="355825"/>
                  </a:lnTo>
                  <a:lnTo>
                    <a:pt x="835809" y="325302"/>
                  </a:lnTo>
                  <a:lnTo>
                    <a:pt x="870902" y="296253"/>
                  </a:lnTo>
                  <a:lnTo>
                    <a:pt x="905842" y="268663"/>
                  </a:lnTo>
                  <a:lnTo>
                    <a:pt x="940646" y="242516"/>
                  </a:lnTo>
                  <a:lnTo>
                    <a:pt x="975331" y="217799"/>
                  </a:lnTo>
                  <a:lnTo>
                    <a:pt x="1009915" y="194497"/>
                  </a:lnTo>
                  <a:lnTo>
                    <a:pt x="1044412" y="172593"/>
                  </a:lnTo>
                  <a:lnTo>
                    <a:pt x="1078842" y="152075"/>
                  </a:lnTo>
                  <a:lnTo>
                    <a:pt x="1113220" y="132926"/>
                  </a:lnTo>
                  <a:lnTo>
                    <a:pt x="1147564" y="115133"/>
                  </a:lnTo>
                  <a:lnTo>
                    <a:pt x="1216215" y="83552"/>
                  </a:lnTo>
                  <a:lnTo>
                    <a:pt x="1284932" y="57213"/>
                  </a:lnTo>
                  <a:lnTo>
                    <a:pt x="1353848" y="35998"/>
                  </a:lnTo>
                  <a:lnTo>
                    <a:pt x="1423101" y="19787"/>
                  </a:lnTo>
                  <a:lnTo>
                    <a:pt x="1492824" y="8463"/>
                  </a:lnTo>
                  <a:lnTo>
                    <a:pt x="1563153" y="1907"/>
                  </a:lnTo>
                  <a:lnTo>
                    <a:pt x="1634224" y="0"/>
                  </a:lnTo>
                  <a:lnTo>
                    <a:pt x="1670080" y="752"/>
                  </a:lnTo>
                  <a:lnTo>
                    <a:pt x="1742516" y="5596"/>
                  </a:lnTo>
                  <a:lnTo>
                    <a:pt x="1816032" y="14792"/>
                  </a:lnTo>
                  <a:lnTo>
                    <a:pt x="1890763" y="28222"/>
                  </a:lnTo>
                  <a:lnTo>
                    <a:pt x="1928627" y="36488"/>
                  </a:lnTo>
                  <a:lnTo>
                    <a:pt x="1966845" y="45768"/>
                  </a:lnTo>
                  <a:lnTo>
                    <a:pt x="2005434" y="56046"/>
                  </a:lnTo>
                  <a:lnTo>
                    <a:pt x="2044411" y="67309"/>
                  </a:lnTo>
                  <a:lnTo>
                    <a:pt x="2083794" y="79542"/>
                  </a:lnTo>
                  <a:lnTo>
                    <a:pt x="2123599" y="92729"/>
                  </a:lnTo>
                  <a:lnTo>
                    <a:pt x="2163843" y="106856"/>
                  </a:lnTo>
                  <a:lnTo>
                    <a:pt x="2204542" y="121908"/>
                  </a:lnTo>
                  <a:lnTo>
                    <a:pt x="2245715" y="137870"/>
                  </a:lnTo>
                  <a:lnTo>
                    <a:pt x="2287377" y="154727"/>
                  </a:lnTo>
                  <a:lnTo>
                    <a:pt x="2329546" y="172465"/>
                  </a:lnTo>
                  <a:lnTo>
                    <a:pt x="2346702" y="179941"/>
                  </a:lnTo>
                  <a:lnTo>
                    <a:pt x="2346702" y="1701805"/>
                  </a:lnTo>
                  <a:close/>
                </a:path>
              </a:pathLst>
            </a:custGeom>
            <a:solidFill>
              <a:srgbClr val="FFFFFF"/>
            </a:solidFill>
          </p:spPr>
          <p:txBody>
            <a:bodyPr wrap="square" lIns="0" tIns="0" rIns="0" bIns="0" rtlCol="0"/>
            <a:lstStyle/>
            <a:p>
              <a:endParaRPr/>
            </a:p>
          </p:txBody>
        </p:sp>
        <p:pic>
          <p:nvPicPr>
            <p:cNvPr id="11" name="object 11"/>
            <p:cNvPicPr/>
            <p:nvPr/>
          </p:nvPicPr>
          <p:blipFill>
            <a:blip r:embed="rId6" cstate="email">
              <a:extLst>
                <a:ext uri="{28A0092B-C50C-407E-A947-70E740481C1C}">
                  <a14:useLocalDpi xmlns:a14="http://schemas.microsoft.com/office/drawing/2010/main"/>
                </a:ext>
              </a:extLst>
            </a:blip>
            <a:stretch>
              <a:fillRect/>
            </a:stretch>
          </p:blipFill>
          <p:spPr>
            <a:xfrm>
              <a:off x="16517680" y="8516681"/>
              <a:ext cx="1770319" cy="1770317"/>
            </a:xfrm>
            <a:prstGeom prst="rect">
              <a:avLst/>
            </a:prstGeom>
          </p:spPr>
        </p:pic>
      </p:grpSp>
      <p:sp>
        <p:nvSpPr>
          <p:cNvPr id="4" name="ZoneTexte 3">
            <a:extLst>
              <a:ext uri="{FF2B5EF4-FFF2-40B4-BE49-F238E27FC236}">
                <a16:creationId xmlns:a16="http://schemas.microsoft.com/office/drawing/2014/main" id="{3CA13475-ED6C-4345-ACE4-5EB1A96822ED}"/>
              </a:ext>
            </a:extLst>
          </p:cNvPr>
          <p:cNvSpPr txBox="1"/>
          <p:nvPr/>
        </p:nvSpPr>
        <p:spPr>
          <a:xfrm>
            <a:off x="4044086" y="943197"/>
            <a:ext cx="2541627" cy="461665"/>
          </a:xfrm>
          <a:prstGeom prst="rect">
            <a:avLst/>
          </a:prstGeom>
          <a:solidFill>
            <a:schemeClr val="bg2"/>
          </a:solidFill>
        </p:spPr>
        <p:txBody>
          <a:bodyPr wrap="square" rtlCol="0">
            <a:spAutoFit/>
          </a:bodyPr>
          <a:lstStyle/>
          <a:p>
            <a:r>
              <a:rPr lang="fr-FR" sz="2400" dirty="0">
                <a:highlight>
                  <a:srgbClr val="FFFF00"/>
                </a:highlight>
              </a:rPr>
              <a:t>4 septembre 2018</a:t>
            </a:r>
            <a:endParaRPr lang="fr-FR" sz="2000" dirty="0">
              <a:highlight>
                <a:srgbClr val="FFFF00"/>
              </a:highlight>
            </a:endParaRPr>
          </a:p>
        </p:txBody>
      </p:sp>
      <p:sp>
        <p:nvSpPr>
          <p:cNvPr id="13" name="ZoneTexte 12">
            <a:extLst>
              <a:ext uri="{FF2B5EF4-FFF2-40B4-BE49-F238E27FC236}">
                <a16:creationId xmlns:a16="http://schemas.microsoft.com/office/drawing/2014/main" id="{01437012-4D9D-4A0E-99CD-E6E86138233E}"/>
              </a:ext>
            </a:extLst>
          </p:cNvPr>
          <p:cNvSpPr txBox="1"/>
          <p:nvPr/>
        </p:nvSpPr>
        <p:spPr>
          <a:xfrm>
            <a:off x="9620251" y="389240"/>
            <a:ext cx="3009900" cy="461665"/>
          </a:xfrm>
          <a:prstGeom prst="rect">
            <a:avLst/>
          </a:prstGeom>
          <a:solidFill>
            <a:srgbClr val="FFFF00"/>
          </a:solidFill>
        </p:spPr>
        <p:txBody>
          <a:bodyPr wrap="square" rtlCol="0">
            <a:spAutoFit/>
          </a:bodyPr>
          <a:lstStyle/>
          <a:p>
            <a:r>
              <a:rPr lang="fr-FR" sz="2400" dirty="0"/>
              <a:t>10 septembre 2018</a:t>
            </a:r>
          </a:p>
        </p:txBody>
      </p:sp>
      <p:pic>
        <p:nvPicPr>
          <p:cNvPr id="15" name="Image 14">
            <a:extLst>
              <a:ext uri="{FF2B5EF4-FFF2-40B4-BE49-F238E27FC236}">
                <a16:creationId xmlns:a16="http://schemas.microsoft.com/office/drawing/2014/main" id="{2DA4E4B7-54BD-4AC2-BC3D-39EA5EA8E97E}"/>
              </a:ext>
            </a:extLst>
          </p:cNvPr>
          <p:cNvPicPr>
            <a:picLocks noChangeAspect="1"/>
          </p:cNvPicPr>
          <p:nvPr/>
        </p:nvPicPr>
        <p:blipFill>
          <a:blip r:embed="rId7"/>
          <a:stretch>
            <a:fillRect/>
          </a:stretch>
        </p:blipFill>
        <p:spPr>
          <a:xfrm>
            <a:off x="147279" y="3960462"/>
            <a:ext cx="6334118" cy="3697637"/>
          </a:xfrm>
          <a:prstGeom prst="rect">
            <a:avLst/>
          </a:prstGeom>
        </p:spPr>
      </p:pic>
      <p:sp>
        <p:nvSpPr>
          <p:cNvPr id="16" name="ZoneTexte 15">
            <a:extLst>
              <a:ext uri="{FF2B5EF4-FFF2-40B4-BE49-F238E27FC236}">
                <a16:creationId xmlns:a16="http://schemas.microsoft.com/office/drawing/2014/main" id="{79C3F87B-05B1-4EDB-B45E-17285AEEE25D}"/>
              </a:ext>
            </a:extLst>
          </p:cNvPr>
          <p:cNvSpPr txBox="1"/>
          <p:nvPr/>
        </p:nvSpPr>
        <p:spPr>
          <a:xfrm>
            <a:off x="3867981" y="4095003"/>
            <a:ext cx="3009900" cy="461665"/>
          </a:xfrm>
          <a:prstGeom prst="rect">
            <a:avLst/>
          </a:prstGeom>
          <a:noFill/>
        </p:spPr>
        <p:txBody>
          <a:bodyPr wrap="square" rtlCol="0">
            <a:spAutoFit/>
          </a:bodyPr>
          <a:lstStyle/>
          <a:p>
            <a:r>
              <a:rPr lang="fr-FR" sz="2400" dirty="0">
                <a:highlight>
                  <a:srgbClr val="FFFF00"/>
                </a:highlight>
              </a:rPr>
              <a:t>13 septembre 2018</a:t>
            </a:r>
          </a:p>
        </p:txBody>
      </p:sp>
      <p:pic>
        <p:nvPicPr>
          <p:cNvPr id="17" name="Image 16">
            <a:extLst>
              <a:ext uri="{FF2B5EF4-FFF2-40B4-BE49-F238E27FC236}">
                <a16:creationId xmlns:a16="http://schemas.microsoft.com/office/drawing/2014/main" id="{5D8386DB-C68B-4DA8-9943-C12FA4A0B519}"/>
              </a:ext>
            </a:extLst>
          </p:cNvPr>
          <p:cNvPicPr>
            <a:picLocks noChangeAspect="1"/>
          </p:cNvPicPr>
          <p:nvPr/>
        </p:nvPicPr>
        <p:blipFill>
          <a:blip r:embed="rId8"/>
          <a:stretch>
            <a:fillRect/>
          </a:stretch>
        </p:blipFill>
        <p:spPr>
          <a:xfrm>
            <a:off x="6604106" y="4134940"/>
            <a:ext cx="6124575" cy="4933950"/>
          </a:xfrm>
          <a:prstGeom prst="rect">
            <a:avLst/>
          </a:prstGeom>
        </p:spPr>
      </p:pic>
      <p:sp>
        <p:nvSpPr>
          <p:cNvPr id="18" name="ZoneTexte 17">
            <a:extLst>
              <a:ext uri="{FF2B5EF4-FFF2-40B4-BE49-F238E27FC236}">
                <a16:creationId xmlns:a16="http://schemas.microsoft.com/office/drawing/2014/main" id="{382B324D-90C4-458B-99A8-2F8689CB3D90}"/>
              </a:ext>
            </a:extLst>
          </p:cNvPr>
          <p:cNvSpPr txBox="1"/>
          <p:nvPr/>
        </p:nvSpPr>
        <p:spPr>
          <a:xfrm>
            <a:off x="9971341" y="4325835"/>
            <a:ext cx="3009900" cy="461665"/>
          </a:xfrm>
          <a:prstGeom prst="rect">
            <a:avLst/>
          </a:prstGeom>
          <a:noFill/>
        </p:spPr>
        <p:txBody>
          <a:bodyPr wrap="square" rtlCol="0">
            <a:spAutoFit/>
          </a:bodyPr>
          <a:lstStyle/>
          <a:p>
            <a:r>
              <a:rPr lang="fr-FR" sz="2400" dirty="0">
                <a:highlight>
                  <a:srgbClr val="FFFF00"/>
                </a:highlight>
              </a:rPr>
              <a:t>26 septembre 2018</a:t>
            </a:r>
          </a:p>
        </p:txBody>
      </p:sp>
      <p:sp>
        <p:nvSpPr>
          <p:cNvPr id="19" name="Ellipse 18">
            <a:extLst>
              <a:ext uri="{FF2B5EF4-FFF2-40B4-BE49-F238E27FC236}">
                <a16:creationId xmlns:a16="http://schemas.microsoft.com/office/drawing/2014/main" id="{CA5B9FF8-FF1A-44C9-B7A8-9CE6BB4BE008}"/>
              </a:ext>
            </a:extLst>
          </p:cNvPr>
          <p:cNvSpPr/>
          <p:nvPr/>
        </p:nvSpPr>
        <p:spPr>
          <a:xfrm>
            <a:off x="1978138" y="8115593"/>
            <a:ext cx="2438400" cy="14663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bg1"/>
                </a:solidFill>
              </a:rPr>
              <a:t>En 25 jours</a:t>
            </a:r>
          </a:p>
        </p:txBody>
      </p:sp>
    </p:spTree>
    <p:extLst>
      <p:ext uri="{BB962C8B-B14F-4D97-AF65-F5344CB8AC3E}">
        <p14:creationId xmlns:p14="http://schemas.microsoft.com/office/powerpoint/2010/main" val="3985851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395513E9-F094-47AB-80EE-390620C1CD60}"/>
              </a:ext>
            </a:extLst>
          </p:cNvPr>
          <p:cNvPicPr/>
          <p:nvPr/>
        </p:nvPicPr>
        <p:blipFill rotWithShape="1">
          <a:blip r:embed="rId2" cstate="email">
            <a:extLst>
              <a:ext uri="{28A0092B-C50C-407E-A947-70E740481C1C}">
                <a14:useLocalDpi xmlns:a14="http://schemas.microsoft.com/office/drawing/2010/main"/>
              </a:ext>
            </a:extLst>
          </a:blip>
          <a:srcRect/>
          <a:stretch/>
        </p:blipFill>
        <p:spPr>
          <a:xfrm rot="5400000">
            <a:off x="32092" y="5766182"/>
            <a:ext cx="4907520" cy="4134119"/>
          </a:xfrm>
          <a:prstGeom prst="rect">
            <a:avLst/>
          </a:prstGeom>
        </p:spPr>
      </p:pic>
      <p:sp>
        <p:nvSpPr>
          <p:cNvPr id="8" name="object 8"/>
          <p:cNvSpPr txBox="1">
            <a:spLocks noGrp="1"/>
          </p:cNvSpPr>
          <p:nvPr>
            <p:ph type="title"/>
          </p:nvPr>
        </p:nvSpPr>
        <p:spPr>
          <a:xfrm>
            <a:off x="279786" y="892466"/>
            <a:ext cx="15278716" cy="936154"/>
          </a:xfrm>
          <a:prstGeom prst="rect">
            <a:avLst/>
          </a:prstGeom>
        </p:spPr>
        <p:txBody>
          <a:bodyPr vert="horz" wrap="square" lIns="0" tIns="12700" rIns="0" bIns="0" rtlCol="0">
            <a:spAutoFit/>
          </a:bodyPr>
          <a:lstStyle/>
          <a:p>
            <a:pPr algn="ctr"/>
            <a:r>
              <a:rPr lang="fr-FR" sz="2000" b="0" dirty="0">
                <a:solidFill>
                  <a:schemeClr val="tx1"/>
                </a:solidFill>
                <a:latin typeface="+mn-lt"/>
              </a:rPr>
              <a:t>Patient de 86 ans, hospitalisé le 21/04/20 pour décompensation cardiaque globale sur FA sous Eliquis 5 mg . Chute le </a:t>
            </a:r>
            <a:r>
              <a:rPr lang="fr-FR" sz="2000" b="0">
                <a:solidFill>
                  <a:schemeClr val="tx1"/>
                </a:solidFill>
                <a:latin typeface="+mn-lt"/>
              </a:rPr>
              <a:t>3 mai, </a:t>
            </a:r>
            <a:r>
              <a:rPr lang="fr-FR" sz="2000" b="0" dirty="0">
                <a:solidFill>
                  <a:schemeClr val="tx1"/>
                </a:solidFill>
                <a:latin typeface="+mn-lt"/>
              </a:rPr>
              <a:t>sous  </a:t>
            </a:r>
            <a:r>
              <a:rPr lang="fr-FR" sz="2000" b="0" dirty="0" err="1">
                <a:solidFill>
                  <a:schemeClr val="tx1"/>
                </a:solidFill>
                <a:latin typeface="+mn-lt"/>
              </a:rPr>
              <a:t>Hélichryse</a:t>
            </a:r>
            <a:r>
              <a:rPr lang="fr-FR" sz="2000" b="0" dirty="0">
                <a:solidFill>
                  <a:schemeClr val="tx1"/>
                </a:solidFill>
                <a:latin typeface="+mn-lt"/>
              </a:rPr>
              <a:t> depuis le 24/04/2020 pour hématomes sur le torse. Arrêt de l’Eliquis® 5 mg le 4 mai pour un passage à l’Eliquis 2.5 mg. </a:t>
            </a:r>
            <a:r>
              <a:rPr lang="fr-FR" sz="2000" dirty="0">
                <a:solidFill>
                  <a:schemeClr val="tx1"/>
                </a:solidFill>
                <a:latin typeface="+mn-lt"/>
              </a:rPr>
              <a:t>puis décision d’arrêt des anticoagulants le 5 mai</a:t>
            </a:r>
            <a:r>
              <a:rPr lang="fr-FR" sz="2000" b="0" dirty="0">
                <a:solidFill>
                  <a:schemeClr val="tx1"/>
                </a:solidFill>
                <a:latin typeface="+mn-lt"/>
              </a:rPr>
              <a:t>. Décès du patient suite à une nouvelle décompensation cardiaque le 7 juin 2020 dans un contexte néoplasique.</a:t>
            </a:r>
            <a:endParaRPr sz="5400" b="0" spc="-130" dirty="0">
              <a:solidFill>
                <a:schemeClr val="tx1"/>
              </a:solidFill>
              <a:latin typeface="+mn-lt"/>
            </a:endParaRPr>
          </a:p>
        </p:txBody>
      </p:sp>
      <p:sp>
        <p:nvSpPr>
          <p:cNvPr id="4" name="ZoneTexte 3">
            <a:extLst>
              <a:ext uri="{FF2B5EF4-FFF2-40B4-BE49-F238E27FC236}">
                <a16:creationId xmlns:a16="http://schemas.microsoft.com/office/drawing/2014/main" id="{24657C30-EDC8-404E-847B-F14C1390C623}"/>
              </a:ext>
            </a:extLst>
          </p:cNvPr>
          <p:cNvSpPr txBox="1"/>
          <p:nvPr/>
        </p:nvSpPr>
        <p:spPr>
          <a:xfrm>
            <a:off x="685800" y="2628900"/>
            <a:ext cx="7543800" cy="646331"/>
          </a:xfrm>
          <a:prstGeom prst="rect">
            <a:avLst/>
          </a:prstGeom>
          <a:noFill/>
        </p:spPr>
        <p:txBody>
          <a:bodyPr wrap="square" rtlCol="0">
            <a:spAutoFit/>
          </a:bodyPr>
          <a:lstStyle/>
          <a:p>
            <a:endParaRPr lang="fr-FR" dirty="0">
              <a:solidFill>
                <a:schemeClr val="accent1"/>
              </a:solidFill>
            </a:endParaRPr>
          </a:p>
          <a:p>
            <a:endParaRPr lang="fr-FR" dirty="0">
              <a:solidFill>
                <a:schemeClr val="accent1"/>
              </a:solidFill>
            </a:endParaRPr>
          </a:p>
        </p:txBody>
      </p:sp>
      <p:pic>
        <p:nvPicPr>
          <p:cNvPr id="9" name="Image 8">
            <a:extLst>
              <a:ext uri="{FF2B5EF4-FFF2-40B4-BE49-F238E27FC236}">
                <a16:creationId xmlns:a16="http://schemas.microsoft.com/office/drawing/2014/main" id="{1C297FF2-9AC7-4199-814F-FC95487E201A}"/>
              </a:ext>
            </a:extLst>
          </p:cNvPr>
          <p:cNvPicPr>
            <a:picLocks noChangeAspect="1"/>
          </p:cNvPicPr>
          <p:nvPr/>
        </p:nvPicPr>
        <p:blipFill>
          <a:blip r:embed="rId3"/>
          <a:stretch>
            <a:fillRect/>
          </a:stretch>
        </p:blipFill>
        <p:spPr>
          <a:xfrm>
            <a:off x="-5661" y="2416884"/>
            <a:ext cx="4206979" cy="3193870"/>
          </a:xfrm>
          <a:prstGeom prst="rect">
            <a:avLst/>
          </a:prstGeom>
        </p:spPr>
      </p:pic>
      <p:sp>
        <p:nvSpPr>
          <p:cNvPr id="10" name="ZoneTexte 9">
            <a:extLst>
              <a:ext uri="{FF2B5EF4-FFF2-40B4-BE49-F238E27FC236}">
                <a16:creationId xmlns:a16="http://schemas.microsoft.com/office/drawing/2014/main" id="{34E8CB2B-9BC2-468F-A37C-60730A611635}"/>
              </a:ext>
            </a:extLst>
          </p:cNvPr>
          <p:cNvSpPr txBox="1"/>
          <p:nvPr/>
        </p:nvSpPr>
        <p:spPr>
          <a:xfrm>
            <a:off x="279786" y="1813230"/>
            <a:ext cx="2947683" cy="646331"/>
          </a:xfrm>
          <a:prstGeom prst="rect">
            <a:avLst/>
          </a:prstGeom>
          <a:solidFill>
            <a:srgbClr val="FFFF00"/>
          </a:solidFill>
        </p:spPr>
        <p:txBody>
          <a:bodyPr wrap="square" rtlCol="0">
            <a:spAutoFit/>
          </a:bodyPr>
          <a:lstStyle/>
          <a:p>
            <a:pPr algn="ctr"/>
            <a:r>
              <a:rPr lang="fr-FR" b="1" dirty="0"/>
              <a:t>4 mai 2020  J  « 2 » </a:t>
            </a:r>
            <a:r>
              <a:rPr lang="fr-FR" dirty="0">
                <a:solidFill>
                  <a:schemeClr val="accent3">
                    <a:lumMod val="75000"/>
                  </a:schemeClr>
                </a:solidFill>
              </a:rPr>
              <a:t>. </a:t>
            </a:r>
            <a:r>
              <a:rPr lang="fr-FR" b="1" dirty="0"/>
              <a:t>Chute le 3 mai sous Eliquis 5 mg </a:t>
            </a:r>
          </a:p>
        </p:txBody>
      </p:sp>
      <p:pic>
        <p:nvPicPr>
          <p:cNvPr id="11" name="Image 10">
            <a:extLst>
              <a:ext uri="{FF2B5EF4-FFF2-40B4-BE49-F238E27FC236}">
                <a16:creationId xmlns:a16="http://schemas.microsoft.com/office/drawing/2014/main" id="{B2894659-1901-426B-BECB-B16BD7DCDE8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31587" y="2266949"/>
            <a:ext cx="4601779" cy="3343805"/>
          </a:xfrm>
          <a:prstGeom prst="rect">
            <a:avLst/>
          </a:prstGeom>
        </p:spPr>
      </p:pic>
      <p:sp>
        <p:nvSpPr>
          <p:cNvPr id="12" name="ZoneTexte 11">
            <a:extLst>
              <a:ext uri="{FF2B5EF4-FFF2-40B4-BE49-F238E27FC236}">
                <a16:creationId xmlns:a16="http://schemas.microsoft.com/office/drawing/2014/main" id="{924E53A6-7AD8-4DDC-8256-866EDD63219F}"/>
              </a:ext>
            </a:extLst>
          </p:cNvPr>
          <p:cNvSpPr txBox="1"/>
          <p:nvPr/>
        </p:nvSpPr>
        <p:spPr>
          <a:xfrm>
            <a:off x="3895129" y="1834055"/>
            <a:ext cx="2069380" cy="400110"/>
          </a:xfrm>
          <a:prstGeom prst="rect">
            <a:avLst/>
          </a:prstGeom>
          <a:solidFill>
            <a:srgbClr val="FFFF00"/>
          </a:solidFill>
        </p:spPr>
        <p:txBody>
          <a:bodyPr wrap="square" rtlCol="0">
            <a:spAutoFit/>
          </a:bodyPr>
          <a:lstStyle/>
          <a:p>
            <a:pPr algn="ctr"/>
            <a:r>
              <a:rPr lang="fr-FR" sz="2000" b="1" dirty="0">
                <a:highlight>
                  <a:srgbClr val="FFFF00"/>
                </a:highlight>
              </a:rPr>
              <a:t>4 mai 2020 J 2</a:t>
            </a:r>
          </a:p>
        </p:txBody>
      </p:sp>
      <p:pic>
        <p:nvPicPr>
          <p:cNvPr id="13" name="Image 12">
            <a:extLst>
              <a:ext uri="{FF2B5EF4-FFF2-40B4-BE49-F238E27FC236}">
                <a16:creationId xmlns:a16="http://schemas.microsoft.com/office/drawing/2014/main" id="{98E108AE-74D2-4235-9BE9-1102392D37C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898399" y="2183029"/>
            <a:ext cx="4337989" cy="3500598"/>
          </a:xfrm>
          <a:prstGeom prst="rect">
            <a:avLst/>
          </a:prstGeom>
        </p:spPr>
      </p:pic>
      <p:pic>
        <p:nvPicPr>
          <p:cNvPr id="16" name="Image 15">
            <a:extLst>
              <a:ext uri="{FF2B5EF4-FFF2-40B4-BE49-F238E27FC236}">
                <a16:creationId xmlns:a16="http://schemas.microsoft.com/office/drawing/2014/main" id="{44DC19DB-9A64-45CD-923E-ACA2E856D86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221874" y="1798086"/>
            <a:ext cx="5380326" cy="3343806"/>
          </a:xfrm>
          <a:prstGeom prst="rect">
            <a:avLst/>
          </a:prstGeom>
        </p:spPr>
      </p:pic>
      <p:sp>
        <p:nvSpPr>
          <p:cNvPr id="17" name="ZoneTexte 16">
            <a:extLst>
              <a:ext uri="{FF2B5EF4-FFF2-40B4-BE49-F238E27FC236}">
                <a16:creationId xmlns:a16="http://schemas.microsoft.com/office/drawing/2014/main" id="{2244CDA9-10BA-4E6D-8BE9-7CFE2402D473}"/>
              </a:ext>
            </a:extLst>
          </p:cNvPr>
          <p:cNvSpPr txBox="1"/>
          <p:nvPr/>
        </p:nvSpPr>
        <p:spPr>
          <a:xfrm>
            <a:off x="13680559" y="4727558"/>
            <a:ext cx="1877943" cy="369332"/>
          </a:xfrm>
          <a:prstGeom prst="rect">
            <a:avLst/>
          </a:prstGeom>
          <a:solidFill>
            <a:srgbClr val="FFFF00"/>
          </a:solidFill>
        </p:spPr>
        <p:txBody>
          <a:bodyPr wrap="square" rtlCol="0">
            <a:spAutoFit/>
          </a:bodyPr>
          <a:lstStyle/>
          <a:p>
            <a:pPr algn="ctr"/>
            <a:r>
              <a:rPr lang="fr-FR" b="1" dirty="0"/>
              <a:t>8 mai 2020 J 5</a:t>
            </a:r>
          </a:p>
        </p:txBody>
      </p:sp>
      <p:sp>
        <p:nvSpPr>
          <p:cNvPr id="19" name="ZoneTexte 18">
            <a:extLst>
              <a:ext uri="{FF2B5EF4-FFF2-40B4-BE49-F238E27FC236}">
                <a16:creationId xmlns:a16="http://schemas.microsoft.com/office/drawing/2014/main" id="{687BF829-C5E1-4B6B-B5FB-900EF05F77E0}"/>
              </a:ext>
            </a:extLst>
          </p:cNvPr>
          <p:cNvSpPr txBox="1"/>
          <p:nvPr/>
        </p:nvSpPr>
        <p:spPr>
          <a:xfrm>
            <a:off x="-52958" y="9917668"/>
            <a:ext cx="2077334" cy="369332"/>
          </a:xfrm>
          <a:prstGeom prst="rect">
            <a:avLst/>
          </a:prstGeom>
          <a:noFill/>
        </p:spPr>
        <p:txBody>
          <a:bodyPr wrap="square" rtlCol="0">
            <a:spAutoFit/>
          </a:bodyPr>
          <a:lstStyle/>
          <a:p>
            <a:r>
              <a:rPr lang="fr-FR" b="1" dirty="0">
                <a:highlight>
                  <a:srgbClr val="FFFF00"/>
                </a:highlight>
              </a:rPr>
              <a:t>J 12 le 14 mai 2020</a:t>
            </a:r>
          </a:p>
        </p:txBody>
      </p:sp>
      <p:pic>
        <p:nvPicPr>
          <p:cNvPr id="20" name="Image 19">
            <a:extLst>
              <a:ext uri="{FF2B5EF4-FFF2-40B4-BE49-F238E27FC236}">
                <a16:creationId xmlns:a16="http://schemas.microsoft.com/office/drawing/2014/main" id="{CA12E94A-0DD7-40F6-B48A-35D3E95BA82D}"/>
              </a:ext>
            </a:extLst>
          </p:cNvPr>
          <p:cNvPicPr>
            <a:picLocks noChangeAspect="1"/>
          </p:cNvPicPr>
          <p:nvPr/>
        </p:nvPicPr>
        <p:blipFill>
          <a:blip r:embed="rId7"/>
          <a:stretch>
            <a:fillRect/>
          </a:stretch>
        </p:blipFill>
        <p:spPr>
          <a:xfrm>
            <a:off x="4344092" y="5622803"/>
            <a:ext cx="4395823" cy="3945648"/>
          </a:xfrm>
          <a:prstGeom prst="rect">
            <a:avLst/>
          </a:prstGeom>
        </p:spPr>
      </p:pic>
      <p:sp>
        <p:nvSpPr>
          <p:cNvPr id="21" name="ZoneTexte 20">
            <a:extLst>
              <a:ext uri="{FF2B5EF4-FFF2-40B4-BE49-F238E27FC236}">
                <a16:creationId xmlns:a16="http://schemas.microsoft.com/office/drawing/2014/main" id="{F71AC311-B3B8-476F-8E38-9BF6AF4C0653}"/>
              </a:ext>
            </a:extLst>
          </p:cNvPr>
          <p:cNvSpPr txBox="1"/>
          <p:nvPr/>
        </p:nvSpPr>
        <p:spPr>
          <a:xfrm>
            <a:off x="8733735" y="9850002"/>
            <a:ext cx="2333986" cy="379408"/>
          </a:xfrm>
          <a:prstGeom prst="rect">
            <a:avLst/>
          </a:prstGeom>
          <a:solidFill>
            <a:srgbClr val="FFFF00"/>
          </a:solidFill>
        </p:spPr>
        <p:txBody>
          <a:bodyPr wrap="square" rtlCol="0">
            <a:spAutoFit/>
          </a:bodyPr>
          <a:lstStyle/>
          <a:p>
            <a:pPr algn="ctr"/>
            <a:r>
              <a:rPr lang="fr-FR" b="1" dirty="0">
                <a:highlight>
                  <a:srgbClr val="FFFF00"/>
                </a:highlight>
              </a:rPr>
              <a:t>25 mai 2020 soit J 23</a:t>
            </a:r>
          </a:p>
        </p:txBody>
      </p:sp>
      <p:pic>
        <p:nvPicPr>
          <p:cNvPr id="22" name="Image 21">
            <a:extLst>
              <a:ext uri="{FF2B5EF4-FFF2-40B4-BE49-F238E27FC236}">
                <a16:creationId xmlns:a16="http://schemas.microsoft.com/office/drawing/2014/main" id="{9D3ED0D9-8957-4638-8684-165E9B909722}"/>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16200000">
            <a:off x="7886488" y="6470049"/>
            <a:ext cx="3957697" cy="2263202"/>
          </a:xfrm>
          <a:prstGeom prst="rect">
            <a:avLst/>
          </a:prstGeom>
        </p:spPr>
      </p:pic>
      <p:sp>
        <p:nvSpPr>
          <p:cNvPr id="23" name="ZoneTexte 22">
            <a:extLst>
              <a:ext uri="{FF2B5EF4-FFF2-40B4-BE49-F238E27FC236}">
                <a16:creationId xmlns:a16="http://schemas.microsoft.com/office/drawing/2014/main" id="{5A75634D-7480-4D2A-8C7F-BCFAD325FCDB}"/>
              </a:ext>
            </a:extLst>
          </p:cNvPr>
          <p:cNvSpPr txBox="1"/>
          <p:nvPr/>
        </p:nvSpPr>
        <p:spPr>
          <a:xfrm>
            <a:off x="4451257" y="9898517"/>
            <a:ext cx="2300615" cy="369332"/>
          </a:xfrm>
          <a:prstGeom prst="rect">
            <a:avLst/>
          </a:prstGeom>
          <a:solidFill>
            <a:srgbClr val="FFFF00"/>
          </a:solidFill>
        </p:spPr>
        <p:txBody>
          <a:bodyPr wrap="square" rtlCol="0">
            <a:spAutoFit/>
          </a:bodyPr>
          <a:lstStyle/>
          <a:p>
            <a:pPr algn="ctr"/>
            <a:r>
              <a:rPr lang="fr-FR" b="1" dirty="0"/>
              <a:t>25 mai 2020 soit J 23</a:t>
            </a:r>
          </a:p>
        </p:txBody>
      </p:sp>
      <p:sp>
        <p:nvSpPr>
          <p:cNvPr id="25" name="ZoneTexte 24">
            <a:extLst>
              <a:ext uri="{FF2B5EF4-FFF2-40B4-BE49-F238E27FC236}">
                <a16:creationId xmlns:a16="http://schemas.microsoft.com/office/drawing/2014/main" id="{8D057C30-4184-47D1-8E49-F09F28836D24}"/>
              </a:ext>
            </a:extLst>
          </p:cNvPr>
          <p:cNvSpPr txBox="1"/>
          <p:nvPr/>
        </p:nvSpPr>
        <p:spPr>
          <a:xfrm>
            <a:off x="7658100" y="6782530"/>
            <a:ext cx="1143000" cy="369332"/>
          </a:xfrm>
          <a:prstGeom prst="rect">
            <a:avLst/>
          </a:prstGeom>
          <a:solidFill>
            <a:schemeClr val="bg1"/>
          </a:solidFill>
        </p:spPr>
        <p:txBody>
          <a:bodyPr wrap="square" rtlCol="0">
            <a:spAutoFit/>
          </a:bodyPr>
          <a:lstStyle/>
          <a:p>
            <a:endParaRPr lang="fr-FR" dirty="0"/>
          </a:p>
        </p:txBody>
      </p:sp>
      <p:pic>
        <p:nvPicPr>
          <p:cNvPr id="26" name="Image 25">
            <a:extLst>
              <a:ext uri="{FF2B5EF4-FFF2-40B4-BE49-F238E27FC236}">
                <a16:creationId xmlns:a16="http://schemas.microsoft.com/office/drawing/2014/main" id="{FD7A4960-6BF7-42B1-BE65-DBB589ACAB9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831784" y="8491043"/>
            <a:ext cx="1146147" cy="365792"/>
          </a:xfrm>
          <a:prstGeom prst="rect">
            <a:avLst/>
          </a:prstGeom>
        </p:spPr>
      </p:pic>
      <p:sp>
        <p:nvSpPr>
          <p:cNvPr id="27" name="ZoneTexte 26">
            <a:extLst>
              <a:ext uri="{FF2B5EF4-FFF2-40B4-BE49-F238E27FC236}">
                <a16:creationId xmlns:a16="http://schemas.microsoft.com/office/drawing/2014/main" id="{D5231646-B73C-4368-9E36-A986261FE06B}"/>
              </a:ext>
            </a:extLst>
          </p:cNvPr>
          <p:cNvSpPr txBox="1"/>
          <p:nvPr/>
        </p:nvSpPr>
        <p:spPr>
          <a:xfrm>
            <a:off x="12602016" y="9643893"/>
            <a:ext cx="3776606" cy="646331"/>
          </a:xfrm>
          <a:prstGeom prst="rect">
            <a:avLst/>
          </a:prstGeom>
          <a:solidFill>
            <a:srgbClr val="FFFF00"/>
          </a:solidFill>
        </p:spPr>
        <p:txBody>
          <a:bodyPr wrap="square" rtlCol="0">
            <a:spAutoFit/>
          </a:bodyPr>
          <a:lstStyle/>
          <a:p>
            <a:pPr algn="ctr"/>
            <a:r>
              <a:rPr lang="fr-FR" b="1" dirty="0"/>
              <a:t>4 Juin soit J 33 : </a:t>
            </a:r>
            <a:r>
              <a:rPr lang="fr-FR" b="1" dirty="0" err="1"/>
              <a:t>lovenox</a:t>
            </a:r>
            <a:r>
              <a:rPr lang="fr-FR" b="1" dirty="0"/>
              <a:t> 0.4 ml débuté</a:t>
            </a:r>
          </a:p>
        </p:txBody>
      </p:sp>
      <p:sp>
        <p:nvSpPr>
          <p:cNvPr id="5" name="ZoneTexte 4">
            <a:extLst>
              <a:ext uri="{FF2B5EF4-FFF2-40B4-BE49-F238E27FC236}">
                <a16:creationId xmlns:a16="http://schemas.microsoft.com/office/drawing/2014/main" id="{024513E1-34A7-4889-AB4A-3B08D75BD69C}"/>
              </a:ext>
            </a:extLst>
          </p:cNvPr>
          <p:cNvSpPr txBox="1"/>
          <p:nvPr/>
        </p:nvSpPr>
        <p:spPr>
          <a:xfrm>
            <a:off x="6394739" y="127673"/>
            <a:ext cx="3512634" cy="707886"/>
          </a:xfrm>
          <a:prstGeom prst="rect">
            <a:avLst/>
          </a:prstGeom>
          <a:noFill/>
        </p:spPr>
        <p:txBody>
          <a:bodyPr wrap="square" rtlCol="0">
            <a:spAutoFit/>
          </a:bodyPr>
          <a:lstStyle/>
          <a:p>
            <a:r>
              <a:rPr lang="fr-FR" sz="4000" spc="140" dirty="0">
                <a:ea typeface="+mj-ea"/>
              </a:rPr>
              <a:t>Situation n°32 </a:t>
            </a:r>
          </a:p>
        </p:txBody>
      </p:sp>
      <p:sp>
        <p:nvSpPr>
          <p:cNvPr id="28" name="Ellipse 27">
            <a:extLst>
              <a:ext uri="{FF2B5EF4-FFF2-40B4-BE49-F238E27FC236}">
                <a16:creationId xmlns:a16="http://schemas.microsoft.com/office/drawing/2014/main" id="{1A81A5B2-7AF7-4918-8384-D1BFF454BFAF}"/>
              </a:ext>
            </a:extLst>
          </p:cNvPr>
          <p:cNvSpPr/>
          <p:nvPr/>
        </p:nvSpPr>
        <p:spPr>
          <a:xfrm>
            <a:off x="15550619" y="148153"/>
            <a:ext cx="2438400" cy="14663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bg1"/>
                </a:solidFill>
              </a:rPr>
              <a:t>En 33 jours</a:t>
            </a:r>
          </a:p>
        </p:txBody>
      </p:sp>
      <p:sp>
        <p:nvSpPr>
          <p:cNvPr id="6" name="Rectangle 5">
            <a:extLst>
              <a:ext uri="{FF2B5EF4-FFF2-40B4-BE49-F238E27FC236}">
                <a16:creationId xmlns:a16="http://schemas.microsoft.com/office/drawing/2014/main" id="{DA54A093-4676-4639-B6E9-90BCAD349D48}"/>
              </a:ext>
            </a:extLst>
          </p:cNvPr>
          <p:cNvSpPr/>
          <p:nvPr/>
        </p:nvSpPr>
        <p:spPr>
          <a:xfrm>
            <a:off x="1371600" y="3089869"/>
            <a:ext cx="914400" cy="1853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BF2029C3-1A86-4B2A-A3DF-065580CAA505}"/>
              </a:ext>
            </a:extLst>
          </p:cNvPr>
          <p:cNvSpPr txBox="1"/>
          <p:nvPr/>
        </p:nvSpPr>
        <p:spPr>
          <a:xfrm>
            <a:off x="8468605" y="1834055"/>
            <a:ext cx="3499750" cy="369332"/>
          </a:xfrm>
          <a:prstGeom prst="rect">
            <a:avLst/>
          </a:prstGeom>
          <a:solidFill>
            <a:srgbClr val="FFFF00"/>
          </a:solidFill>
        </p:spPr>
        <p:txBody>
          <a:bodyPr wrap="square" rtlCol="0">
            <a:spAutoFit/>
          </a:bodyPr>
          <a:lstStyle/>
          <a:p>
            <a:r>
              <a:rPr lang="fr-FR" b="1" dirty="0"/>
              <a:t>J 4 – le 6 mai 2020 (fesse Gauche) </a:t>
            </a:r>
          </a:p>
        </p:txBody>
      </p:sp>
      <p:pic>
        <p:nvPicPr>
          <p:cNvPr id="7" name="Image 6">
            <a:extLst>
              <a:ext uri="{FF2B5EF4-FFF2-40B4-BE49-F238E27FC236}">
                <a16:creationId xmlns:a16="http://schemas.microsoft.com/office/drawing/2014/main" id="{4A945393-7BD9-483D-8E1A-B69540A838B8}"/>
              </a:ext>
            </a:extLst>
          </p:cNvPr>
          <p:cNvPicPr>
            <a:picLocks noChangeAspect="1"/>
          </p:cNvPicPr>
          <p:nvPr/>
        </p:nvPicPr>
        <p:blipFill>
          <a:blip r:embed="rId10"/>
          <a:stretch>
            <a:fillRect/>
          </a:stretch>
        </p:blipFill>
        <p:spPr>
          <a:xfrm>
            <a:off x="10949254" y="5622801"/>
            <a:ext cx="3776606" cy="3189487"/>
          </a:xfrm>
          <a:prstGeom prst="rect">
            <a:avLst/>
          </a:prstGeom>
        </p:spPr>
      </p:pic>
      <p:pic>
        <p:nvPicPr>
          <p:cNvPr id="15" name="Image 14">
            <a:extLst>
              <a:ext uri="{FF2B5EF4-FFF2-40B4-BE49-F238E27FC236}">
                <a16:creationId xmlns:a16="http://schemas.microsoft.com/office/drawing/2014/main" id="{7280172B-996E-4D89-90AF-3AD9857AC946}"/>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4694147" y="5502570"/>
            <a:ext cx="3593853" cy="3298583"/>
          </a:xfrm>
          <a:prstGeom prst="rect">
            <a:avLst/>
          </a:prstGeom>
        </p:spPr>
      </p:pic>
    </p:spTree>
    <p:extLst>
      <p:ext uri="{BB962C8B-B14F-4D97-AF65-F5344CB8AC3E}">
        <p14:creationId xmlns:p14="http://schemas.microsoft.com/office/powerpoint/2010/main" val="2148425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Image 3" descr="image001">
            <a:extLst>
              <a:ext uri="{FF2B5EF4-FFF2-40B4-BE49-F238E27FC236}">
                <a16:creationId xmlns:a16="http://schemas.microsoft.com/office/drawing/2014/main" id="{E9D18150-A327-45DF-B5D2-82CA2E702B8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844213" y="2495483"/>
            <a:ext cx="5286375" cy="711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object 2"/>
          <p:cNvGrpSpPr/>
          <p:nvPr/>
        </p:nvGrpSpPr>
        <p:grpSpPr>
          <a:xfrm>
            <a:off x="-70131" y="15765"/>
            <a:ext cx="18287999" cy="10287001"/>
            <a:chOff x="0" y="0"/>
            <a:chExt cx="18287999" cy="10287001"/>
          </a:xfrm>
        </p:grpSpPr>
        <p:pic>
          <p:nvPicPr>
            <p:cNvPr id="3" name="object 3"/>
            <p:cNvPicPr/>
            <p:nvPr/>
          </p:nvPicPr>
          <p:blipFill>
            <a:blip r:embed="rId3" cstate="print"/>
            <a:stretch>
              <a:fillRect/>
            </a:stretch>
          </p:blipFill>
          <p:spPr>
            <a:xfrm>
              <a:off x="0" y="0"/>
              <a:ext cx="11703052" cy="10287001"/>
            </a:xfrm>
            <a:prstGeom prst="rect">
              <a:avLst/>
            </a:prstGeom>
          </p:spPr>
        </p:pic>
        <p:pic>
          <p:nvPicPr>
            <p:cNvPr id="7" name="object 7"/>
            <p:cNvPicPr/>
            <p:nvPr/>
          </p:nvPicPr>
          <p:blipFill>
            <a:blip r:embed="rId4" cstate="email">
              <a:extLst>
                <a:ext uri="{28A0092B-C50C-407E-A947-70E740481C1C}">
                  <a14:useLocalDpi xmlns:a14="http://schemas.microsoft.com/office/drawing/2010/main"/>
                </a:ext>
              </a:extLst>
            </a:blip>
            <a:stretch>
              <a:fillRect/>
            </a:stretch>
          </p:blipFill>
          <p:spPr>
            <a:xfrm>
              <a:off x="16517680" y="8516677"/>
              <a:ext cx="1770319" cy="1770322"/>
            </a:xfrm>
            <a:prstGeom prst="rect">
              <a:avLst/>
            </a:prstGeom>
          </p:spPr>
        </p:pic>
      </p:grpSp>
      <p:sp>
        <p:nvSpPr>
          <p:cNvPr id="8" name="object 8"/>
          <p:cNvSpPr txBox="1">
            <a:spLocks noGrp="1"/>
          </p:cNvSpPr>
          <p:nvPr>
            <p:ph type="title"/>
          </p:nvPr>
        </p:nvSpPr>
        <p:spPr>
          <a:xfrm>
            <a:off x="457201" y="989579"/>
            <a:ext cx="13030200" cy="782265"/>
          </a:xfrm>
          <a:prstGeom prst="rect">
            <a:avLst/>
          </a:prstGeom>
        </p:spPr>
        <p:txBody>
          <a:bodyPr vert="horz" wrap="square" lIns="0" tIns="12700" rIns="0" bIns="0" rtlCol="0">
            <a:spAutoFit/>
          </a:bodyPr>
          <a:lstStyle/>
          <a:p>
            <a:pPr marL="12700">
              <a:lnSpc>
                <a:spcPct val="100000"/>
              </a:lnSpc>
              <a:spcBef>
                <a:spcPts val="100"/>
              </a:spcBef>
            </a:pPr>
            <a:endParaRPr spc="-130" dirty="0">
              <a:latin typeface="+mn-lt"/>
            </a:endParaRPr>
          </a:p>
        </p:txBody>
      </p:sp>
      <p:sp>
        <p:nvSpPr>
          <p:cNvPr id="4" name="ZoneTexte 3">
            <a:extLst>
              <a:ext uri="{FF2B5EF4-FFF2-40B4-BE49-F238E27FC236}">
                <a16:creationId xmlns:a16="http://schemas.microsoft.com/office/drawing/2014/main" id="{24657C30-EDC8-404E-847B-F14C1390C623}"/>
              </a:ext>
            </a:extLst>
          </p:cNvPr>
          <p:cNvSpPr txBox="1"/>
          <p:nvPr/>
        </p:nvSpPr>
        <p:spPr>
          <a:xfrm>
            <a:off x="1600200" y="2629238"/>
            <a:ext cx="8610600" cy="1938992"/>
          </a:xfrm>
          <a:prstGeom prst="rect">
            <a:avLst/>
          </a:prstGeom>
          <a:noFill/>
        </p:spPr>
        <p:txBody>
          <a:bodyPr wrap="square" rtlCol="0">
            <a:spAutoFit/>
          </a:bodyPr>
          <a:lstStyle/>
          <a:p>
            <a:pPr algn="ctr"/>
            <a:r>
              <a:rPr lang="fr-FR" sz="2400" dirty="0"/>
              <a:t>Entrée le 16/11/2020 après pose d’un Clou PFNA* suite à une fracture per trochantérienne gauche (appui autorisé)  dans un contexte de chute à répétition. De plus Traumatisme Crânien sous Eliquis® 5mg dès son arrivée et arrêté définitivement le 5/12/2020 du fait des risques de chutes et de son âge (92 ans) </a:t>
            </a:r>
            <a:endParaRPr lang="fr-FR" dirty="0">
              <a:solidFill>
                <a:schemeClr val="accent1"/>
              </a:solidFill>
            </a:endParaRPr>
          </a:p>
        </p:txBody>
      </p:sp>
      <p:pic>
        <p:nvPicPr>
          <p:cNvPr id="10" name="Image 9">
            <a:extLst>
              <a:ext uri="{FF2B5EF4-FFF2-40B4-BE49-F238E27FC236}">
                <a16:creationId xmlns:a16="http://schemas.microsoft.com/office/drawing/2014/main" id="{2870CB43-44F1-4953-98CD-A9D5EE4EA54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89636" y="5272457"/>
            <a:ext cx="9473564" cy="3604843"/>
          </a:xfrm>
          <a:prstGeom prst="rect">
            <a:avLst/>
          </a:prstGeom>
        </p:spPr>
      </p:pic>
      <p:sp>
        <p:nvSpPr>
          <p:cNvPr id="6" name="ZoneTexte 5">
            <a:extLst>
              <a:ext uri="{FF2B5EF4-FFF2-40B4-BE49-F238E27FC236}">
                <a16:creationId xmlns:a16="http://schemas.microsoft.com/office/drawing/2014/main" id="{B026C01B-B5A3-4EDD-A104-D3B9B15D51FB}"/>
              </a:ext>
            </a:extLst>
          </p:cNvPr>
          <p:cNvSpPr txBox="1"/>
          <p:nvPr/>
        </p:nvSpPr>
        <p:spPr>
          <a:xfrm>
            <a:off x="7162800" y="5395470"/>
            <a:ext cx="2819400" cy="461665"/>
          </a:xfrm>
          <a:prstGeom prst="rect">
            <a:avLst/>
          </a:prstGeom>
          <a:noFill/>
        </p:spPr>
        <p:txBody>
          <a:bodyPr wrap="square" rtlCol="0">
            <a:spAutoFit/>
          </a:bodyPr>
          <a:lstStyle/>
          <a:p>
            <a:r>
              <a:rPr lang="fr-FR" sz="2400" dirty="0">
                <a:highlight>
                  <a:srgbClr val="FFFF00"/>
                </a:highlight>
              </a:rPr>
              <a:t>17 novembre 2020</a:t>
            </a:r>
          </a:p>
        </p:txBody>
      </p:sp>
      <p:sp>
        <p:nvSpPr>
          <p:cNvPr id="11" name="ZoneTexte 10">
            <a:extLst>
              <a:ext uri="{FF2B5EF4-FFF2-40B4-BE49-F238E27FC236}">
                <a16:creationId xmlns:a16="http://schemas.microsoft.com/office/drawing/2014/main" id="{C7869020-07EE-4B06-A7C0-B07B2B52D962}"/>
              </a:ext>
            </a:extLst>
          </p:cNvPr>
          <p:cNvSpPr txBox="1"/>
          <p:nvPr/>
        </p:nvSpPr>
        <p:spPr>
          <a:xfrm>
            <a:off x="13680701" y="8670139"/>
            <a:ext cx="2743200" cy="461665"/>
          </a:xfrm>
          <a:prstGeom prst="rect">
            <a:avLst/>
          </a:prstGeom>
          <a:noFill/>
        </p:spPr>
        <p:txBody>
          <a:bodyPr wrap="square" rtlCol="0">
            <a:spAutoFit/>
          </a:bodyPr>
          <a:lstStyle/>
          <a:p>
            <a:r>
              <a:rPr lang="fr-FR" sz="2400" dirty="0">
                <a:highlight>
                  <a:srgbClr val="FFFF00"/>
                </a:highlight>
              </a:rPr>
              <a:t>11 décembre 2020</a:t>
            </a:r>
          </a:p>
        </p:txBody>
      </p:sp>
      <p:sp>
        <p:nvSpPr>
          <p:cNvPr id="12" name="Ellipse 11">
            <a:extLst>
              <a:ext uri="{FF2B5EF4-FFF2-40B4-BE49-F238E27FC236}">
                <a16:creationId xmlns:a16="http://schemas.microsoft.com/office/drawing/2014/main" id="{383D8385-67A2-4BD8-8B7D-0AE1D6DBCCBB}"/>
              </a:ext>
            </a:extLst>
          </p:cNvPr>
          <p:cNvSpPr/>
          <p:nvPr/>
        </p:nvSpPr>
        <p:spPr>
          <a:xfrm>
            <a:off x="14630400" y="610344"/>
            <a:ext cx="2438400" cy="14663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bg1"/>
                </a:solidFill>
              </a:rPr>
              <a:t>En 24 jours</a:t>
            </a:r>
          </a:p>
        </p:txBody>
      </p:sp>
      <p:sp>
        <p:nvSpPr>
          <p:cNvPr id="13" name="Rectangle 12">
            <a:extLst>
              <a:ext uri="{FF2B5EF4-FFF2-40B4-BE49-F238E27FC236}">
                <a16:creationId xmlns:a16="http://schemas.microsoft.com/office/drawing/2014/main" id="{41135794-D9DB-4A65-8FDF-4C1AC7A60C28}"/>
              </a:ext>
            </a:extLst>
          </p:cNvPr>
          <p:cNvSpPr/>
          <p:nvPr/>
        </p:nvSpPr>
        <p:spPr>
          <a:xfrm>
            <a:off x="7010401" y="989579"/>
            <a:ext cx="3839948" cy="707886"/>
          </a:xfrm>
          <a:prstGeom prst="rect">
            <a:avLst/>
          </a:prstGeom>
        </p:spPr>
        <p:txBody>
          <a:bodyPr wrap="square">
            <a:spAutoFit/>
          </a:bodyPr>
          <a:lstStyle/>
          <a:p>
            <a:pPr algn="ctr"/>
            <a:r>
              <a:rPr lang="fr-FR" sz="4000" spc="140" dirty="0">
                <a:cs typeface="Arial MT"/>
              </a:rPr>
              <a:t>Situation n°46 : </a:t>
            </a:r>
            <a:endParaRPr lang="fr-FR" sz="4000" dirty="0"/>
          </a:p>
        </p:txBody>
      </p:sp>
      <p:sp>
        <p:nvSpPr>
          <p:cNvPr id="14" name="ZoneTexte 13">
            <a:extLst>
              <a:ext uri="{FF2B5EF4-FFF2-40B4-BE49-F238E27FC236}">
                <a16:creationId xmlns:a16="http://schemas.microsoft.com/office/drawing/2014/main" id="{C32CB0C4-398D-4141-B8E3-15AFF794FA10}"/>
              </a:ext>
            </a:extLst>
          </p:cNvPr>
          <p:cNvSpPr txBox="1"/>
          <p:nvPr/>
        </p:nvSpPr>
        <p:spPr>
          <a:xfrm>
            <a:off x="1066800" y="9131804"/>
            <a:ext cx="6324600" cy="369332"/>
          </a:xfrm>
          <a:prstGeom prst="rect">
            <a:avLst/>
          </a:prstGeom>
          <a:noFill/>
        </p:spPr>
        <p:txBody>
          <a:bodyPr wrap="square" rtlCol="0">
            <a:spAutoFit/>
          </a:bodyPr>
          <a:lstStyle/>
          <a:p>
            <a:r>
              <a:rPr lang="fr-FR" dirty="0"/>
              <a:t>Clou PFNA = clou proximal fémoral anti-rotation</a:t>
            </a:r>
          </a:p>
        </p:txBody>
      </p:sp>
    </p:spTree>
    <p:extLst>
      <p:ext uri="{BB962C8B-B14F-4D97-AF65-F5344CB8AC3E}">
        <p14:creationId xmlns:p14="http://schemas.microsoft.com/office/powerpoint/2010/main" val="34154519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ject 5"/>
          <p:cNvPicPr/>
          <p:nvPr/>
        </p:nvPicPr>
        <p:blipFill>
          <a:blip r:embed="rId2" cstate="email">
            <a:extLst>
              <a:ext uri="{28A0092B-C50C-407E-A947-70E740481C1C}">
                <a14:useLocalDpi xmlns:a14="http://schemas.microsoft.com/office/drawing/2010/main"/>
              </a:ext>
            </a:extLst>
          </a:blip>
          <a:stretch>
            <a:fillRect/>
          </a:stretch>
        </p:blipFill>
        <p:spPr>
          <a:xfrm>
            <a:off x="13590526" y="53014"/>
            <a:ext cx="4697473" cy="3411068"/>
          </a:xfrm>
          <a:prstGeom prst="rect">
            <a:avLst/>
          </a:prstGeom>
        </p:spPr>
      </p:pic>
      <p:pic>
        <p:nvPicPr>
          <p:cNvPr id="6" name="object 6"/>
          <p:cNvPicPr/>
          <p:nvPr/>
        </p:nvPicPr>
        <p:blipFill>
          <a:blip r:embed="rId3" cstate="email">
            <a:extLst>
              <a:ext uri="{28A0092B-C50C-407E-A947-70E740481C1C}">
                <a14:useLocalDpi xmlns:a14="http://schemas.microsoft.com/office/drawing/2010/main"/>
              </a:ext>
            </a:extLst>
          </a:blip>
          <a:stretch>
            <a:fillRect/>
          </a:stretch>
        </p:blipFill>
        <p:spPr>
          <a:xfrm>
            <a:off x="14196657" y="4916761"/>
            <a:ext cx="4096311" cy="5372949"/>
          </a:xfrm>
          <a:prstGeom prst="rect">
            <a:avLst/>
          </a:prstGeom>
        </p:spPr>
      </p:pic>
      <p:sp>
        <p:nvSpPr>
          <p:cNvPr id="7" name="object 7"/>
          <p:cNvSpPr txBox="1">
            <a:spLocks noGrp="1"/>
          </p:cNvSpPr>
          <p:nvPr>
            <p:ph type="title"/>
          </p:nvPr>
        </p:nvSpPr>
        <p:spPr>
          <a:xfrm>
            <a:off x="13108587" y="372834"/>
            <a:ext cx="5104575" cy="1305486"/>
          </a:xfrm>
          <a:prstGeom prst="rect">
            <a:avLst/>
          </a:prstGeom>
        </p:spPr>
        <p:txBody>
          <a:bodyPr vert="horz" wrap="square" lIns="0" tIns="12700" rIns="0" bIns="0" rtlCol="0">
            <a:spAutoFit/>
          </a:bodyPr>
          <a:lstStyle/>
          <a:p>
            <a:pPr marL="12700" algn="ctr">
              <a:lnSpc>
                <a:spcPct val="100000"/>
              </a:lnSpc>
              <a:spcBef>
                <a:spcPts val="100"/>
              </a:spcBef>
            </a:pPr>
            <a:r>
              <a:rPr lang="fr-FR" sz="4000" b="0" spc="140" dirty="0">
                <a:solidFill>
                  <a:schemeClr val="tx1"/>
                </a:solidFill>
                <a:latin typeface="+mn-lt"/>
                <a:cs typeface="Arial MT"/>
              </a:rPr>
              <a:t>Situation n°30 </a:t>
            </a:r>
            <a:br>
              <a:rPr lang="fr-FR" sz="4000" b="0" spc="140" dirty="0">
                <a:solidFill>
                  <a:schemeClr val="tx1"/>
                </a:solidFill>
                <a:latin typeface="+mn-lt"/>
                <a:cs typeface="Arial MT"/>
              </a:rPr>
            </a:br>
            <a:endParaRPr sz="4400" b="0" spc="355" dirty="0">
              <a:solidFill>
                <a:srgbClr val="A6C72E"/>
              </a:solidFill>
              <a:latin typeface="+mn-lt"/>
              <a:cs typeface="Arial MT"/>
            </a:endParaRPr>
          </a:p>
        </p:txBody>
      </p:sp>
      <p:grpSp>
        <p:nvGrpSpPr>
          <p:cNvPr id="9" name="object 9"/>
          <p:cNvGrpSpPr/>
          <p:nvPr/>
        </p:nvGrpSpPr>
        <p:grpSpPr>
          <a:xfrm>
            <a:off x="15941298" y="8516681"/>
            <a:ext cx="2346960" cy="1770380"/>
            <a:chOff x="15941298" y="8516681"/>
            <a:chExt cx="2346960" cy="1770380"/>
          </a:xfrm>
        </p:grpSpPr>
        <p:sp>
          <p:nvSpPr>
            <p:cNvPr id="10" name="object 10"/>
            <p:cNvSpPr/>
            <p:nvPr/>
          </p:nvSpPr>
          <p:spPr>
            <a:xfrm>
              <a:off x="15941298" y="8585194"/>
              <a:ext cx="2346960" cy="1701800"/>
            </a:xfrm>
            <a:custGeom>
              <a:avLst/>
              <a:gdLst/>
              <a:ahLst/>
              <a:cxnLst/>
              <a:rect l="l" t="t" r="r" b="b"/>
              <a:pathLst>
                <a:path w="2346959" h="1701800">
                  <a:moveTo>
                    <a:pt x="2346702" y="1701805"/>
                  </a:moveTo>
                  <a:lnTo>
                    <a:pt x="0" y="1701805"/>
                  </a:lnTo>
                  <a:lnTo>
                    <a:pt x="2685" y="1685200"/>
                  </a:lnTo>
                  <a:lnTo>
                    <a:pt x="11105" y="1639884"/>
                  </a:lnTo>
                  <a:lnTo>
                    <a:pt x="20558" y="1594822"/>
                  </a:lnTo>
                  <a:lnTo>
                    <a:pt x="31026" y="1550043"/>
                  </a:lnTo>
                  <a:lnTo>
                    <a:pt x="42489" y="1505578"/>
                  </a:lnTo>
                  <a:lnTo>
                    <a:pt x="54928" y="1461456"/>
                  </a:lnTo>
                  <a:lnTo>
                    <a:pt x="68322" y="1417708"/>
                  </a:lnTo>
                  <a:lnTo>
                    <a:pt x="82652" y="1374364"/>
                  </a:lnTo>
                  <a:lnTo>
                    <a:pt x="97899" y="1331454"/>
                  </a:lnTo>
                  <a:lnTo>
                    <a:pt x="114043" y="1289008"/>
                  </a:lnTo>
                  <a:lnTo>
                    <a:pt x="131064" y="1247055"/>
                  </a:lnTo>
                  <a:lnTo>
                    <a:pt x="148943" y="1205627"/>
                  </a:lnTo>
                  <a:lnTo>
                    <a:pt x="167660" y="1164752"/>
                  </a:lnTo>
                  <a:lnTo>
                    <a:pt x="187196" y="1124462"/>
                  </a:lnTo>
                  <a:lnTo>
                    <a:pt x="207530" y="1084785"/>
                  </a:lnTo>
                  <a:lnTo>
                    <a:pt x="228644" y="1045752"/>
                  </a:lnTo>
                  <a:lnTo>
                    <a:pt x="250517" y="1007394"/>
                  </a:lnTo>
                  <a:lnTo>
                    <a:pt x="273131" y="969740"/>
                  </a:lnTo>
                  <a:lnTo>
                    <a:pt x="296465" y="932819"/>
                  </a:lnTo>
                  <a:lnTo>
                    <a:pt x="320500" y="896663"/>
                  </a:lnTo>
                  <a:lnTo>
                    <a:pt x="345216" y="861302"/>
                  </a:lnTo>
                  <a:lnTo>
                    <a:pt x="370594" y="826764"/>
                  </a:lnTo>
                  <a:lnTo>
                    <a:pt x="396614" y="793081"/>
                  </a:lnTo>
                  <a:lnTo>
                    <a:pt x="434861" y="745369"/>
                  </a:lnTo>
                  <a:lnTo>
                    <a:pt x="472751" y="699293"/>
                  </a:lnTo>
                  <a:lnTo>
                    <a:pt x="510303" y="654840"/>
                  </a:lnTo>
                  <a:lnTo>
                    <a:pt x="547533" y="611994"/>
                  </a:lnTo>
                  <a:lnTo>
                    <a:pt x="584457" y="570740"/>
                  </a:lnTo>
                  <a:lnTo>
                    <a:pt x="621094" y="531063"/>
                  </a:lnTo>
                  <a:lnTo>
                    <a:pt x="657459" y="492950"/>
                  </a:lnTo>
                  <a:lnTo>
                    <a:pt x="693570" y="456384"/>
                  </a:lnTo>
                  <a:lnTo>
                    <a:pt x="729444" y="421351"/>
                  </a:lnTo>
                  <a:lnTo>
                    <a:pt x="765097" y="387836"/>
                  </a:lnTo>
                  <a:lnTo>
                    <a:pt x="800546" y="355825"/>
                  </a:lnTo>
                  <a:lnTo>
                    <a:pt x="835809" y="325302"/>
                  </a:lnTo>
                  <a:lnTo>
                    <a:pt x="870902" y="296253"/>
                  </a:lnTo>
                  <a:lnTo>
                    <a:pt x="905842" y="268663"/>
                  </a:lnTo>
                  <a:lnTo>
                    <a:pt x="940646" y="242516"/>
                  </a:lnTo>
                  <a:lnTo>
                    <a:pt x="975331" y="217799"/>
                  </a:lnTo>
                  <a:lnTo>
                    <a:pt x="1009915" y="194497"/>
                  </a:lnTo>
                  <a:lnTo>
                    <a:pt x="1044412" y="172593"/>
                  </a:lnTo>
                  <a:lnTo>
                    <a:pt x="1078842" y="152075"/>
                  </a:lnTo>
                  <a:lnTo>
                    <a:pt x="1113220" y="132926"/>
                  </a:lnTo>
                  <a:lnTo>
                    <a:pt x="1147564" y="115133"/>
                  </a:lnTo>
                  <a:lnTo>
                    <a:pt x="1216215" y="83552"/>
                  </a:lnTo>
                  <a:lnTo>
                    <a:pt x="1284932" y="57213"/>
                  </a:lnTo>
                  <a:lnTo>
                    <a:pt x="1353848" y="35998"/>
                  </a:lnTo>
                  <a:lnTo>
                    <a:pt x="1423101" y="19787"/>
                  </a:lnTo>
                  <a:lnTo>
                    <a:pt x="1492824" y="8463"/>
                  </a:lnTo>
                  <a:lnTo>
                    <a:pt x="1563153" y="1907"/>
                  </a:lnTo>
                  <a:lnTo>
                    <a:pt x="1634224" y="0"/>
                  </a:lnTo>
                  <a:lnTo>
                    <a:pt x="1670080" y="752"/>
                  </a:lnTo>
                  <a:lnTo>
                    <a:pt x="1742516" y="5596"/>
                  </a:lnTo>
                  <a:lnTo>
                    <a:pt x="1816032" y="14792"/>
                  </a:lnTo>
                  <a:lnTo>
                    <a:pt x="1890763" y="28222"/>
                  </a:lnTo>
                  <a:lnTo>
                    <a:pt x="1928627" y="36488"/>
                  </a:lnTo>
                  <a:lnTo>
                    <a:pt x="1966845" y="45768"/>
                  </a:lnTo>
                  <a:lnTo>
                    <a:pt x="2005434" y="56046"/>
                  </a:lnTo>
                  <a:lnTo>
                    <a:pt x="2044411" y="67309"/>
                  </a:lnTo>
                  <a:lnTo>
                    <a:pt x="2083794" y="79542"/>
                  </a:lnTo>
                  <a:lnTo>
                    <a:pt x="2123599" y="92729"/>
                  </a:lnTo>
                  <a:lnTo>
                    <a:pt x="2163843" y="106856"/>
                  </a:lnTo>
                  <a:lnTo>
                    <a:pt x="2204542" y="121908"/>
                  </a:lnTo>
                  <a:lnTo>
                    <a:pt x="2245715" y="137870"/>
                  </a:lnTo>
                  <a:lnTo>
                    <a:pt x="2287377" y="154727"/>
                  </a:lnTo>
                  <a:lnTo>
                    <a:pt x="2329546" y="172465"/>
                  </a:lnTo>
                  <a:lnTo>
                    <a:pt x="2346702" y="179941"/>
                  </a:lnTo>
                  <a:lnTo>
                    <a:pt x="2346702" y="1701805"/>
                  </a:lnTo>
                  <a:close/>
                </a:path>
              </a:pathLst>
            </a:custGeom>
            <a:solidFill>
              <a:srgbClr val="FFFFFF"/>
            </a:solidFill>
          </p:spPr>
          <p:txBody>
            <a:bodyPr wrap="square" lIns="0" tIns="0" rIns="0" bIns="0" rtlCol="0"/>
            <a:lstStyle/>
            <a:p>
              <a:endParaRPr/>
            </a:p>
          </p:txBody>
        </p:sp>
        <p:pic>
          <p:nvPicPr>
            <p:cNvPr id="11" name="object 11"/>
            <p:cNvPicPr/>
            <p:nvPr/>
          </p:nvPicPr>
          <p:blipFill>
            <a:blip r:embed="rId4" cstate="email">
              <a:extLst>
                <a:ext uri="{28A0092B-C50C-407E-A947-70E740481C1C}">
                  <a14:useLocalDpi xmlns:a14="http://schemas.microsoft.com/office/drawing/2010/main"/>
                </a:ext>
              </a:extLst>
            </a:blip>
            <a:stretch>
              <a:fillRect/>
            </a:stretch>
          </p:blipFill>
          <p:spPr>
            <a:xfrm>
              <a:off x="16517680" y="8516681"/>
              <a:ext cx="1770319" cy="1770317"/>
            </a:xfrm>
            <a:prstGeom prst="rect">
              <a:avLst/>
            </a:prstGeom>
          </p:spPr>
        </p:pic>
      </p:grpSp>
      <p:pic>
        <p:nvPicPr>
          <p:cNvPr id="3" name="Image 2">
            <a:extLst>
              <a:ext uri="{FF2B5EF4-FFF2-40B4-BE49-F238E27FC236}">
                <a16:creationId xmlns:a16="http://schemas.microsoft.com/office/drawing/2014/main" id="{9264D3BF-E047-420C-8531-C934D2EEB7A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5400000">
            <a:off x="5425301" y="928833"/>
            <a:ext cx="7266254" cy="7448856"/>
          </a:xfrm>
          <a:prstGeom prst="rect">
            <a:avLst/>
          </a:prstGeom>
        </p:spPr>
      </p:pic>
      <p:pic>
        <p:nvPicPr>
          <p:cNvPr id="4" name="Image 3">
            <a:extLst>
              <a:ext uri="{FF2B5EF4-FFF2-40B4-BE49-F238E27FC236}">
                <a16:creationId xmlns:a16="http://schemas.microsoft.com/office/drawing/2014/main" id="{9AA8F906-E167-4B89-B8E5-58212CF142B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2798215" y="1020134"/>
            <a:ext cx="5414947" cy="7266254"/>
          </a:xfrm>
          <a:prstGeom prst="rect">
            <a:avLst/>
          </a:prstGeom>
        </p:spPr>
      </p:pic>
      <p:sp>
        <p:nvSpPr>
          <p:cNvPr id="8" name="ZoneTexte 7">
            <a:extLst>
              <a:ext uri="{FF2B5EF4-FFF2-40B4-BE49-F238E27FC236}">
                <a16:creationId xmlns:a16="http://schemas.microsoft.com/office/drawing/2014/main" id="{66DC9903-6554-4E6B-A2E6-351EC4A4FAEB}"/>
              </a:ext>
            </a:extLst>
          </p:cNvPr>
          <p:cNvSpPr txBox="1"/>
          <p:nvPr/>
        </p:nvSpPr>
        <p:spPr>
          <a:xfrm>
            <a:off x="8394848" y="8286388"/>
            <a:ext cx="2017749" cy="830997"/>
          </a:xfrm>
          <a:prstGeom prst="rect">
            <a:avLst/>
          </a:prstGeom>
          <a:solidFill>
            <a:srgbClr val="FFFF00"/>
          </a:solidFill>
        </p:spPr>
        <p:txBody>
          <a:bodyPr wrap="square" rtlCol="0">
            <a:spAutoFit/>
          </a:bodyPr>
          <a:lstStyle/>
          <a:p>
            <a:pPr algn="ctr"/>
            <a:r>
              <a:rPr lang="fr-FR" sz="2400" dirty="0"/>
              <a:t>J 1 le 23 avril 2020 </a:t>
            </a:r>
          </a:p>
        </p:txBody>
      </p:sp>
      <p:sp>
        <p:nvSpPr>
          <p:cNvPr id="12" name="ZoneTexte 11">
            <a:extLst>
              <a:ext uri="{FF2B5EF4-FFF2-40B4-BE49-F238E27FC236}">
                <a16:creationId xmlns:a16="http://schemas.microsoft.com/office/drawing/2014/main" id="{3CE13064-79D6-456D-91E0-1A1A1C940173}"/>
              </a:ext>
            </a:extLst>
          </p:cNvPr>
          <p:cNvSpPr txBox="1"/>
          <p:nvPr/>
        </p:nvSpPr>
        <p:spPr>
          <a:xfrm>
            <a:off x="14479126" y="8380849"/>
            <a:ext cx="2678667" cy="461665"/>
          </a:xfrm>
          <a:prstGeom prst="rect">
            <a:avLst/>
          </a:prstGeom>
          <a:solidFill>
            <a:srgbClr val="FFFF00"/>
          </a:solidFill>
        </p:spPr>
        <p:txBody>
          <a:bodyPr wrap="square" rtlCol="0">
            <a:spAutoFit/>
          </a:bodyPr>
          <a:lstStyle/>
          <a:p>
            <a:pPr algn="ctr"/>
            <a:r>
              <a:rPr lang="fr-FR" sz="2400" dirty="0">
                <a:highlight>
                  <a:srgbClr val="FFFF00"/>
                </a:highlight>
              </a:rPr>
              <a:t> J 9 le 2 mai 2020 </a:t>
            </a:r>
          </a:p>
        </p:txBody>
      </p:sp>
      <p:sp>
        <p:nvSpPr>
          <p:cNvPr id="2" name="ZoneTexte 1">
            <a:extLst>
              <a:ext uri="{FF2B5EF4-FFF2-40B4-BE49-F238E27FC236}">
                <a16:creationId xmlns:a16="http://schemas.microsoft.com/office/drawing/2014/main" id="{DA4E40BA-7BEC-44B9-967C-E7ACA2C38E7C}"/>
              </a:ext>
            </a:extLst>
          </p:cNvPr>
          <p:cNvSpPr txBox="1"/>
          <p:nvPr/>
        </p:nvSpPr>
        <p:spPr>
          <a:xfrm>
            <a:off x="276759" y="534693"/>
            <a:ext cx="4902655" cy="7294305"/>
          </a:xfrm>
          <a:prstGeom prst="rect">
            <a:avLst/>
          </a:prstGeom>
          <a:noFill/>
        </p:spPr>
        <p:txBody>
          <a:bodyPr wrap="square" rtlCol="0">
            <a:spAutoFit/>
          </a:bodyPr>
          <a:lstStyle/>
          <a:p>
            <a:r>
              <a:rPr lang="fr-FR" sz="2400" dirty="0"/>
              <a:t>Patiente de 94 ans, hospitalisée en SMR le 22/04/2020 pour hémothorax droit évacué le 12/04/2020 (1800ml) sur fractures costales droites par chute grave de sa hauteur le 12/04/2020  dans un contexte de pneumopathie COVID. </a:t>
            </a:r>
          </a:p>
          <a:p>
            <a:endParaRPr lang="fr-FR" sz="2400" dirty="0"/>
          </a:p>
          <a:p>
            <a:r>
              <a:rPr lang="fr-FR" sz="2400" dirty="0"/>
              <a:t>Patiente présentant un hématome du flan droit. </a:t>
            </a:r>
          </a:p>
          <a:p>
            <a:endParaRPr lang="fr-FR" sz="2400" dirty="0"/>
          </a:p>
          <a:p>
            <a:r>
              <a:rPr lang="fr-FR" sz="2400" dirty="0"/>
              <a:t>A été transfusée avant l’entrée d’ 1 CE*. </a:t>
            </a:r>
          </a:p>
          <a:p>
            <a:r>
              <a:rPr lang="fr-FR" sz="2400" dirty="0"/>
              <a:t>Arrêt de l'Eliquis et mise sous </a:t>
            </a:r>
            <a:r>
              <a:rPr lang="fr-FR" sz="2400" dirty="0" err="1"/>
              <a:t>lovenox</a:t>
            </a:r>
            <a:r>
              <a:rPr lang="fr-FR" sz="2400" dirty="0"/>
              <a:t>® 0.4 préventif. </a:t>
            </a:r>
          </a:p>
          <a:p>
            <a:endParaRPr lang="fr-FR" sz="2400" dirty="0">
              <a:highlight>
                <a:srgbClr val="FF00FF"/>
              </a:highlight>
            </a:endParaRPr>
          </a:p>
          <a:p>
            <a:r>
              <a:rPr lang="fr-FR" sz="2400" dirty="0"/>
              <a:t>ATCD: Insuffisance rénale chronique, insuffisance cardiaque. </a:t>
            </a:r>
          </a:p>
          <a:p>
            <a:endParaRPr lang="fr-FR" dirty="0">
              <a:highlight>
                <a:srgbClr val="FF00FF"/>
              </a:highlight>
            </a:endParaRPr>
          </a:p>
          <a:p>
            <a:r>
              <a:rPr lang="fr-FR" dirty="0"/>
              <a:t>  </a:t>
            </a:r>
          </a:p>
        </p:txBody>
      </p:sp>
      <p:sp>
        <p:nvSpPr>
          <p:cNvPr id="14" name="Ellipse 13">
            <a:extLst>
              <a:ext uri="{FF2B5EF4-FFF2-40B4-BE49-F238E27FC236}">
                <a16:creationId xmlns:a16="http://schemas.microsoft.com/office/drawing/2014/main" id="{DD5DB0F4-558F-4BD4-9E02-08CCFBBBCE66}"/>
              </a:ext>
            </a:extLst>
          </p:cNvPr>
          <p:cNvSpPr/>
          <p:nvPr/>
        </p:nvSpPr>
        <p:spPr>
          <a:xfrm>
            <a:off x="10489890" y="8611682"/>
            <a:ext cx="2438400" cy="14663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bg1"/>
                </a:solidFill>
              </a:rPr>
              <a:t>En 9 jours</a:t>
            </a:r>
          </a:p>
        </p:txBody>
      </p:sp>
      <p:sp>
        <p:nvSpPr>
          <p:cNvPr id="13" name="ZoneTexte 12">
            <a:extLst>
              <a:ext uri="{FF2B5EF4-FFF2-40B4-BE49-F238E27FC236}">
                <a16:creationId xmlns:a16="http://schemas.microsoft.com/office/drawing/2014/main" id="{9D7D31D6-5D30-4CD7-B639-613DC362D3E7}"/>
              </a:ext>
            </a:extLst>
          </p:cNvPr>
          <p:cNvSpPr txBox="1"/>
          <p:nvPr/>
        </p:nvSpPr>
        <p:spPr>
          <a:xfrm>
            <a:off x="3276600" y="9917668"/>
            <a:ext cx="5029200" cy="338554"/>
          </a:xfrm>
          <a:prstGeom prst="rect">
            <a:avLst/>
          </a:prstGeom>
          <a:noFill/>
        </p:spPr>
        <p:txBody>
          <a:bodyPr wrap="square" rtlCol="0">
            <a:spAutoFit/>
          </a:bodyPr>
          <a:lstStyle/>
          <a:p>
            <a:r>
              <a:rPr lang="fr-FR" sz="1600" dirty="0"/>
              <a:t>*CE : Concentré érythrocytaire</a:t>
            </a:r>
          </a:p>
        </p:txBody>
      </p:sp>
    </p:spTree>
    <p:extLst>
      <p:ext uri="{BB962C8B-B14F-4D97-AF65-F5344CB8AC3E}">
        <p14:creationId xmlns:p14="http://schemas.microsoft.com/office/powerpoint/2010/main" val="179878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CD979979-A872-480C-ABCB-89FB7B2A60BA}"/>
              </a:ext>
            </a:extLst>
          </p:cNvPr>
          <p:cNvPicPr>
            <a:picLocks noChangeAspect="1"/>
          </p:cNvPicPr>
          <p:nvPr/>
        </p:nvPicPr>
        <p:blipFill>
          <a:blip r:embed="rId2"/>
          <a:stretch>
            <a:fillRect/>
          </a:stretch>
        </p:blipFill>
        <p:spPr>
          <a:xfrm>
            <a:off x="889959" y="5398222"/>
            <a:ext cx="3304954" cy="4637386"/>
          </a:xfrm>
          <a:prstGeom prst="rect">
            <a:avLst/>
          </a:prstGeom>
        </p:spPr>
      </p:pic>
      <p:pic>
        <p:nvPicPr>
          <p:cNvPr id="5" name="object 5"/>
          <p:cNvPicPr/>
          <p:nvPr/>
        </p:nvPicPr>
        <p:blipFill>
          <a:blip r:embed="rId3" cstate="email">
            <a:extLst>
              <a:ext uri="{28A0092B-C50C-407E-A947-70E740481C1C}">
                <a14:useLocalDpi xmlns:a14="http://schemas.microsoft.com/office/drawing/2010/main"/>
              </a:ext>
            </a:extLst>
          </a:blip>
          <a:stretch>
            <a:fillRect/>
          </a:stretch>
        </p:blipFill>
        <p:spPr>
          <a:xfrm>
            <a:off x="13590527" y="1"/>
            <a:ext cx="4697473" cy="3411068"/>
          </a:xfrm>
          <a:prstGeom prst="rect">
            <a:avLst/>
          </a:prstGeom>
        </p:spPr>
      </p:pic>
      <p:pic>
        <p:nvPicPr>
          <p:cNvPr id="6" name="object 6"/>
          <p:cNvPicPr/>
          <p:nvPr/>
        </p:nvPicPr>
        <p:blipFill>
          <a:blip r:embed="rId4" cstate="email">
            <a:extLst>
              <a:ext uri="{28A0092B-C50C-407E-A947-70E740481C1C}">
                <a14:useLocalDpi xmlns:a14="http://schemas.microsoft.com/office/drawing/2010/main"/>
              </a:ext>
            </a:extLst>
          </a:blip>
          <a:stretch>
            <a:fillRect/>
          </a:stretch>
        </p:blipFill>
        <p:spPr>
          <a:xfrm>
            <a:off x="14196657" y="4916761"/>
            <a:ext cx="4096311" cy="5372949"/>
          </a:xfrm>
          <a:prstGeom prst="rect">
            <a:avLst/>
          </a:prstGeom>
        </p:spPr>
      </p:pic>
      <p:sp>
        <p:nvSpPr>
          <p:cNvPr id="7" name="object 7"/>
          <p:cNvSpPr txBox="1">
            <a:spLocks noGrp="1"/>
          </p:cNvSpPr>
          <p:nvPr>
            <p:ph type="title"/>
          </p:nvPr>
        </p:nvSpPr>
        <p:spPr>
          <a:xfrm>
            <a:off x="12010203" y="787735"/>
            <a:ext cx="5104575" cy="628377"/>
          </a:xfrm>
          <a:prstGeom prst="rect">
            <a:avLst/>
          </a:prstGeom>
        </p:spPr>
        <p:txBody>
          <a:bodyPr vert="horz" wrap="square" lIns="0" tIns="12700" rIns="0" bIns="0" rtlCol="0">
            <a:spAutoFit/>
          </a:bodyPr>
          <a:lstStyle/>
          <a:p>
            <a:pPr marL="12700" algn="ctr">
              <a:lnSpc>
                <a:spcPct val="100000"/>
              </a:lnSpc>
              <a:spcBef>
                <a:spcPts val="100"/>
              </a:spcBef>
            </a:pPr>
            <a:r>
              <a:rPr lang="fr-FR" sz="4000" b="0" spc="140" dirty="0">
                <a:solidFill>
                  <a:schemeClr val="tx1"/>
                </a:solidFill>
                <a:latin typeface="+mn-lt"/>
                <a:cs typeface="Arial MT"/>
              </a:rPr>
              <a:t>Situation n°47</a:t>
            </a:r>
            <a:endParaRPr sz="4400" spc="355" dirty="0">
              <a:solidFill>
                <a:srgbClr val="A6C72E"/>
              </a:solidFill>
              <a:latin typeface="+mn-lt"/>
              <a:cs typeface="Arial MT"/>
            </a:endParaRPr>
          </a:p>
        </p:txBody>
      </p:sp>
      <p:grpSp>
        <p:nvGrpSpPr>
          <p:cNvPr id="9" name="object 9"/>
          <p:cNvGrpSpPr/>
          <p:nvPr/>
        </p:nvGrpSpPr>
        <p:grpSpPr>
          <a:xfrm>
            <a:off x="15941298" y="8516681"/>
            <a:ext cx="2346960" cy="1770380"/>
            <a:chOff x="15941298" y="8516681"/>
            <a:chExt cx="2346960" cy="1770380"/>
          </a:xfrm>
        </p:grpSpPr>
        <p:sp>
          <p:nvSpPr>
            <p:cNvPr id="10" name="object 10"/>
            <p:cNvSpPr/>
            <p:nvPr/>
          </p:nvSpPr>
          <p:spPr>
            <a:xfrm>
              <a:off x="15941298" y="8585194"/>
              <a:ext cx="2346960" cy="1701800"/>
            </a:xfrm>
            <a:custGeom>
              <a:avLst/>
              <a:gdLst/>
              <a:ahLst/>
              <a:cxnLst/>
              <a:rect l="l" t="t" r="r" b="b"/>
              <a:pathLst>
                <a:path w="2346959" h="1701800">
                  <a:moveTo>
                    <a:pt x="2346702" y="1701805"/>
                  </a:moveTo>
                  <a:lnTo>
                    <a:pt x="0" y="1701805"/>
                  </a:lnTo>
                  <a:lnTo>
                    <a:pt x="2685" y="1685200"/>
                  </a:lnTo>
                  <a:lnTo>
                    <a:pt x="11105" y="1639884"/>
                  </a:lnTo>
                  <a:lnTo>
                    <a:pt x="20558" y="1594822"/>
                  </a:lnTo>
                  <a:lnTo>
                    <a:pt x="31026" y="1550043"/>
                  </a:lnTo>
                  <a:lnTo>
                    <a:pt x="42489" y="1505578"/>
                  </a:lnTo>
                  <a:lnTo>
                    <a:pt x="54928" y="1461456"/>
                  </a:lnTo>
                  <a:lnTo>
                    <a:pt x="68322" y="1417708"/>
                  </a:lnTo>
                  <a:lnTo>
                    <a:pt x="82652" y="1374364"/>
                  </a:lnTo>
                  <a:lnTo>
                    <a:pt x="97899" y="1331454"/>
                  </a:lnTo>
                  <a:lnTo>
                    <a:pt x="114043" y="1289008"/>
                  </a:lnTo>
                  <a:lnTo>
                    <a:pt x="131064" y="1247055"/>
                  </a:lnTo>
                  <a:lnTo>
                    <a:pt x="148943" y="1205627"/>
                  </a:lnTo>
                  <a:lnTo>
                    <a:pt x="167660" y="1164752"/>
                  </a:lnTo>
                  <a:lnTo>
                    <a:pt x="187196" y="1124462"/>
                  </a:lnTo>
                  <a:lnTo>
                    <a:pt x="207530" y="1084785"/>
                  </a:lnTo>
                  <a:lnTo>
                    <a:pt x="228644" y="1045752"/>
                  </a:lnTo>
                  <a:lnTo>
                    <a:pt x="250517" y="1007394"/>
                  </a:lnTo>
                  <a:lnTo>
                    <a:pt x="273131" y="969740"/>
                  </a:lnTo>
                  <a:lnTo>
                    <a:pt x="296465" y="932819"/>
                  </a:lnTo>
                  <a:lnTo>
                    <a:pt x="320500" y="896663"/>
                  </a:lnTo>
                  <a:lnTo>
                    <a:pt x="345216" y="861302"/>
                  </a:lnTo>
                  <a:lnTo>
                    <a:pt x="370594" y="826764"/>
                  </a:lnTo>
                  <a:lnTo>
                    <a:pt x="396614" y="793081"/>
                  </a:lnTo>
                  <a:lnTo>
                    <a:pt x="434861" y="745369"/>
                  </a:lnTo>
                  <a:lnTo>
                    <a:pt x="472751" y="699293"/>
                  </a:lnTo>
                  <a:lnTo>
                    <a:pt x="510303" y="654840"/>
                  </a:lnTo>
                  <a:lnTo>
                    <a:pt x="547533" y="611994"/>
                  </a:lnTo>
                  <a:lnTo>
                    <a:pt x="584457" y="570740"/>
                  </a:lnTo>
                  <a:lnTo>
                    <a:pt x="621094" y="531063"/>
                  </a:lnTo>
                  <a:lnTo>
                    <a:pt x="657459" y="492950"/>
                  </a:lnTo>
                  <a:lnTo>
                    <a:pt x="693570" y="456384"/>
                  </a:lnTo>
                  <a:lnTo>
                    <a:pt x="729444" y="421351"/>
                  </a:lnTo>
                  <a:lnTo>
                    <a:pt x="765097" y="387836"/>
                  </a:lnTo>
                  <a:lnTo>
                    <a:pt x="800546" y="355825"/>
                  </a:lnTo>
                  <a:lnTo>
                    <a:pt x="835809" y="325302"/>
                  </a:lnTo>
                  <a:lnTo>
                    <a:pt x="870902" y="296253"/>
                  </a:lnTo>
                  <a:lnTo>
                    <a:pt x="905842" y="268663"/>
                  </a:lnTo>
                  <a:lnTo>
                    <a:pt x="940646" y="242516"/>
                  </a:lnTo>
                  <a:lnTo>
                    <a:pt x="975331" y="217799"/>
                  </a:lnTo>
                  <a:lnTo>
                    <a:pt x="1009915" y="194497"/>
                  </a:lnTo>
                  <a:lnTo>
                    <a:pt x="1044412" y="172593"/>
                  </a:lnTo>
                  <a:lnTo>
                    <a:pt x="1078842" y="152075"/>
                  </a:lnTo>
                  <a:lnTo>
                    <a:pt x="1113220" y="132926"/>
                  </a:lnTo>
                  <a:lnTo>
                    <a:pt x="1147564" y="115133"/>
                  </a:lnTo>
                  <a:lnTo>
                    <a:pt x="1216215" y="83552"/>
                  </a:lnTo>
                  <a:lnTo>
                    <a:pt x="1284932" y="57213"/>
                  </a:lnTo>
                  <a:lnTo>
                    <a:pt x="1353848" y="35998"/>
                  </a:lnTo>
                  <a:lnTo>
                    <a:pt x="1423101" y="19787"/>
                  </a:lnTo>
                  <a:lnTo>
                    <a:pt x="1492824" y="8463"/>
                  </a:lnTo>
                  <a:lnTo>
                    <a:pt x="1563153" y="1907"/>
                  </a:lnTo>
                  <a:lnTo>
                    <a:pt x="1634224" y="0"/>
                  </a:lnTo>
                  <a:lnTo>
                    <a:pt x="1670080" y="752"/>
                  </a:lnTo>
                  <a:lnTo>
                    <a:pt x="1742516" y="5596"/>
                  </a:lnTo>
                  <a:lnTo>
                    <a:pt x="1816032" y="14792"/>
                  </a:lnTo>
                  <a:lnTo>
                    <a:pt x="1890763" y="28222"/>
                  </a:lnTo>
                  <a:lnTo>
                    <a:pt x="1928627" y="36488"/>
                  </a:lnTo>
                  <a:lnTo>
                    <a:pt x="1966845" y="45768"/>
                  </a:lnTo>
                  <a:lnTo>
                    <a:pt x="2005434" y="56046"/>
                  </a:lnTo>
                  <a:lnTo>
                    <a:pt x="2044411" y="67309"/>
                  </a:lnTo>
                  <a:lnTo>
                    <a:pt x="2083794" y="79542"/>
                  </a:lnTo>
                  <a:lnTo>
                    <a:pt x="2123599" y="92729"/>
                  </a:lnTo>
                  <a:lnTo>
                    <a:pt x="2163843" y="106856"/>
                  </a:lnTo>
                  <a:lnTo>
                    <a:pt x="2204542" y="121908"/>
                  </a:lnTo>
                  <a:lnTo>
                    <a:pt x="2245715" y="137870"/>
                  </a:lnTo>
                  <a:lnTo>
                    <a:pt x="2287377" y="154727"/>
                  </a:lnTo>
                  <a:lnTo>
                    <a:pt x="2329546" y="172465"/>
                  </a:lnTo>
                  <a:lnTo>
                    <a:pt x="2346702" y="179941"/>
                  </a:lnTo>
                  <a:lnTo>
                    <a:pt x="2346702" y="1701805"/>
                  </a:lnTo>
                  <a:close/>
                </a:path>
              </a:pathLst>
            </a:custGeom>
            <a:solidFill>
              <a:srgbClr val="FFFFFF"/>
            </a:solidFill>
          </p:spPr>
          <p:txBody>
            <a:bodyPr wrap="square" lIns="0" tIns="0" rIns="0" bIns="0" rtlCol="0"/>
            <a:lstStyle/>
            <a:p>
              <a:endParaRPr/>
            </a:p>
          </p:txBody>
        </p:sp>
        <p:pic>
          <p:nvPicPr>
            <p:cNvPr id="11" name="object 11"/>
            <p:cNvPicPr/>
            <p:nvPr/>
          </p:nvPicPr>
          <p:blipFill>
            <a:blip r:embed="rId5" cstate="email">
              <a:extLst>
                <a:ext uri="{28A0092B-C50C-407E-A947-70E740481C1C}">
                  <a14:useLocalDpi xmlns:a14="http://schemas.microsoft.com/office/drawing/2010/main"/>
                </a:ext>
              </a:extLst>
            </a:blip>
            <a:stretch>
              <a:fillRect/>
            </a:stretch>
          </p:blipFill>
          <p:spPr>
            <a:xfrm>
              <a:off x="16517680" y="8516681"/>
              <a:ext cx="1770319" cy="1770317"/>
            </a:xfrm>
            <a:prstGeom prst="rect">
              <a:avLst/>
            </a:prstGeom>
          </p:spPr>
        </p:pic>
      </p:grpSp>
      <p:pic>
        <p:nvPicPr>
          <p:cNvPr id="8" name="Image 7">
            <a:extLst>
              <a:ext uri="{FF2B5EF4-FFF2-40B4-BE49-F238E27FC236}">
                <a16:creationId xmlns:a16="http://schemas.microsoft.com/office/drawing/2014/main" id="{CB49D085-1F50-4477-ABA8-E14CC1A41F1E}"/>
              </a:ext>
            </a:extLst>
          </p:cNvPr>
          <p:cNvPicPr/>
          <p:nvPr/>
        </p:nvPicPr>
        <p:blipFill>
          <a:blip r:embed="rId6"/>
          <a:stretch>
            <a:fillRect/>
          </a:stretch>
        </p:blipFill>
        <p:spPr>
          <a:xfrm>
            <a:off x="70689" y="114299"/>
            <a:ext cx="4124224" cy="5022963"/>
          </a:xfrm>
          <a:prstGeom prst="rect">
            <a:avLst/>
          </a:prstGeom>
        </p:spPr>
      </p:pic>
      <p:sp>
        <p:nvSpPr>
          <p:cNvPr id="2" name="Rectangle : coins arrondis 1">
            <a:extLst>
              <a:ext uri="{FF2B5EF4-FFF2-40B4-BE49-F238E27FC236}">
                <a16:creationId xmlns:a16="http://schemas.microsoft.com/office/drawing/2014/main" id="{223FE02A-E891-4F8E-94F6-6D89B915B802}"/>
              </a:ext>
            </a:extLst>
          </p:cNvPr>
          <p:cNvSpPr/>
          <p:nvPr/>
        </p:nvSpPr>
        <p:spPr>
          <a:xfrm>
            <a:off x="1540511" y="1614337"/>
            <a:ext cx="1884485" cy="587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highlight>
                  <a:srgbClr val="FFFF00"/>
                </a:highlight>
              </a:rPr>
              <a:t>27 aout 2021</a:t>
            </a:r>
          </a:p>
        </p:txBody>
      </p:sp>
      <p:pic>
        <p:nvPicPr>
          <p:cNvPr id="3" name="Image 2">
            <a:extLst>
              <a:ext uri="{FF2B5EF4-FFF2-40B4-BE49-F238E27FC236}">
                <a16:creationId xmlns:a16="http://schemas.microsoft.com/office/drawing/2014/main" id="{357CEB3D-6F76-4F04-ADCD-8F68114D3F2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318431" y="99059"/>
            <a:ext cx="2383348" cy="5249111"/>
          </a:xfrm>
          <a:prstGeom prst="rect">
            <a:avLst/>
          </a:prstGeom>
        </p:spPr>
      </p:pic>
      <p:pic>
        <p:nvPicPr>
          <p:cNvPr id="4" name="Image 3">
            <a:extLst>
              <a:ext uri="{FF2B5EF4-FFF2-40B4-BE49-F238E27FC236}">
                <a16:creationId xmlns:a16="http://schemas.microsoft.com/office/drawing/2014/main" id="{8F099330-A7D1-422F-BED0-ACBA3D118107}"/>
              </a:ext>
            </a:extLst>
          </p:cNvPr>
          <p:cNvPicPr>
            <a:picLocks noChangeAspect="1"/>
          </p:cNvPicPr>
          <p:nvPr/>
        </p:nvPicPr>
        <p:blipFill>
          <a:blip r:embed="rId8"/>
          <a:stretch>
            <a:fillRect/>
          </a:stretch>
        </p:blipFill>
        <p:spPr>
          <a:xfrm>
            <a:off x="4729339" y="5367742"/>
            <a:ext cx="3471673" cy="4857888"/>
          </a:xfrm>
          <a:prstGeom prst="rect">
            <a:avLst/>
          </a:prstGeom>
        </p:spPr>
      </p:pic>
      <p:sp>
        <p:nvSpPr>
          <p:cNvPr id="12" name="Rectangle 11">
            <a:extLst>
              <a:ext uri="{FF2B5EF4-FFF2-40B4-BE49-F238E27FC236}">
                <a16:creationId xmlns:a16="http://schemas.microsoft.com/office/drawing/2014/main" id="{3FA5DC34-A264-44DA-89A4-E7FFDF7F32AD}"/>
              </a:ext>
            </a:extLst>
          </p:cNvPr>
          <p:cNvSpPr/>
          <p:nvPr/>
        </p:nvSpPr>
        <p:spPr>
          <a:xfrm>
            <a:off x="1961853" y="9237263"/>
            <a:ext cx="4124224" cy="95657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r-FR" dirty="0">
                <a:solidFill>
                  <a:schemeClr val="tx1"/>
                </a:solidFill>
                <a:effectLst/>
                <a:highlight>
                  <a:srgbClr val="FFFF00"/>
                </a:highlight>
                <a:ea typeface="Calibri" panose="020F0502020204030204" pitchFamily="34" charset="0"/>
                <a:cs typeface="Times New Roman" panose="02020603050405020304" pitchFamily="18" charset="0"/>
              </a:rPr>
              <a:t>Le 8/08/2021 soit 12 jours plus tard</a:t>
            </a:r>
          </a:p>
        </p:txBody>
      </p:sp>
      <p:sp>
        <p:nvSpPr>
          <p:cNvPr id="15" name="Rectangle 14">
            <a:extLst>
              <a:ext uri="{FF2B5EF4-FFF2-40B4-BE49-F238E27FC236}">
                <a16:creationId xmlns:a16="http://schemas.microsoft.com/office/drawing/2014/main" id="{994FED2D-84C2-4B22-B405-111E807FEC9A}"/>
              </a:ext>
            </a:extLst>
          </p:cNvPr>
          <p:cNvSpPr/>
          <p:nvPr/>
        </p:nvSpPr>
        <p:spPr>
          <a:xfrm>
            <a:off x="4416046" y="1409700"/>
            <a:ext cx="2137154" cy="792437"/>
          </a:xfrm>
          <a:prstGeom prst="rect">
            <a:avLst/>
          </a:prstGeom>
          <a:solidFill>
            <a:srgbClr val="FFFF00"/>
          </a:solidFill>
          <a:ln w="1270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r-FR" dirty="0">
                <a:effectLst/>
                <a:ea typeface="Calibri" panose="020F0502020204030204" pitchFamily="34" charset="0"/>
                <a:cs typeface="Times New Roman" panose="02020603050405020304" pitchFamily="18" charset="0"/>
              </a:rPr>
              <a:t>30/08/2021</a:t>
            </a:r>
            <a:r>
              <a:rPr lang="fr-FR" dirty="0">
                <a:effectLst/>
                <a:latin typeface="Calibri" panose="020F0502020204030204" pitchFamily="34" charset="0"/>
                <a:ea typeface="Calibri" panose="020F0502020204030204" pitchFamily="34" charset="0"/>
                <a:cs typeface="Times New Roman" panose="02020603050405020304" pitchFamily="18" charset="0"/>
              </a:rPr>
              <a:t> soit 3 jours plus tard</a:t>
            </a:r>
          </a:p>
        </p:txBody>
      </p:sp>
      <p:sp>
        <p:nvSpPr>
          <p:cNvPr id="17" name="ZoneTexte 16">
            <a:extLst>
              <a:ext uri="{FF2B5EF4-FFF2-40B4-BE49-F238E27FC236}">
                <a16:creationId xmlns:a16="http://schemas.microsoft.com/office/drawing/2014/main" id="{7408E609-EDF3-40D8-885C-5B063F48314D}"/>
              </a:ext>
            </a:extLst>
          </p:cNvPr>
          <p:cNvSpPr txBox="1"/>
          <p:nvPr/>
        </p:nvSpPr>
        <p:spPr>
          <a:xfrm>
            <a:off x="9416644" y="4704407"/>
            <a:ext cx="7239000" cy="3416320"/>
          </a:xfrm>
          <a:prstGeom prst="rect">
            <a:avLst/>
          </a:prstGeom>
          <a:noFill/>
        </p:spPr>
        <p:txBody>
          <a:bodyPr wrap="square" rtlCol="0">
            <a:spAutoFit/>
          </a:bodyPr>
          <a:lstStyle/>
          <a:p>
            <a:pPr algn="ctr"/>
            <a:r>
              <a:rPr lang="fr-FR" sz="2400" dirty="0"/>
              <a:t>Femme de 89 ans</a:t>
            </a:r>
          </a:p>
          <a:p>
            <a:pPr algn="ctr"/>
            <a:r>
              <a:rPr lang="fr-FR" sz="2400" dirty="0"/>
              <a:t>Entrée en SMR le 22/07/2021 pour fracture branche ischio-pubienne droite et traumatisme crânien/facial dans un contexte de chutes multiples à domicile.  Anémie arégénérative avec carence martiale, hernie hiatale  qui a nécessité une perfusion de </a:t>
            </a:r>
            <a:r>
              <a:rPr lang="fr-FR" sz="2400" dirty="0" err="1"/>
              <a:t>Ferinject</a:t>
            </a:r>
            <a:r>
              <a:rPr lang="fr-FR" sz="2400" dirty="0"/>
              <a:t>® ainsi qu’une transfusion de 4 CE</a:t>
            </a:r>
          </a:p>
          <a:p>
            <a:pPr algn="ctr"/>
            <a:endParaRPr lang="fr-FR" sz="2400" dirty="0"/>
          </a:p>
          <a:p>
            <a:pPr algn="ctr"/>
            <a:r>
              <a:rPr lang="fr-FR" sz="2400" dirty="0"/>
              <a:t>Patiente sous Plavix ®(pour cardiopathie/ stent)</a:t>
            </a:r>
          </a:p>
        </p:txBody>
      </p:sp>
      <p:sp>
        <p:nvSpPr>
          <p:cNvPr id="18" name="Ellipse 17">
            <a:extLst>
              <a:ext uri="{FF2B5EF4-FFF2-40B4-BE49-F238E27FC236}">
                <a16:creationId xmlns:a16="http://schemas.microsoft.com/office/drawing/2014/main" id="{2F0BD1FA-041F-4EA8-A47B-39A8668A7E65}"/>
              </a:ext>
            </a:extLst>
          </p:cNvPr>
          <p:cNvSpPr/>
          <p:nvPr/>
        </p:nvSpPr>
        <p:spPr>
          <a:xfrm>
            <a:off x="8090878" y="1805918"/>
            <a:ext cx="2438400" cy="14663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bg1"/>
                </a:solidFill>
              </a:rPr>
              <a:t>En 8 jours</a:t>
            </a:r>
          </a:p>
        </p:txBody>
      </p:sp>
    </p:spTree>
    <p:extLst>
      <p:ext uri="{BB962C8B-B14F-4D97-AF65-F5344CB8AC3E}">
        <p14:creationId xmlns:p14="http://schemas.microsoft.com/office/powerpoint/2010/main" val="11872208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ject 5"/>
          <p:cNvPicPr/>
          <p:nvPr/>
        </p:nvPicPr>
        <p:blipFill>
          <a:blip r:embed="rId2" cstate="email">
            <a:extLst>
              <a:ext uri="{28A0092B-C50C-407E-A947-70E740481C1C}">
                <a14:useLocalDpi xmlns:a14="http://schemas.microsoft.com/office/drawing/2010/main"/>
              </a:ext>
            </a:extLst>
          </a:blip>
          <a:stretch>
            <a:fillRect/>
          </a:stretch>
        </p:blipFill>
        <p:spPr>
          <a:xfrm>
            <a:off x="13590527" y="1"/>
            <a:ext cx="4697473" cy="3411068"/>
          </a:xfrm>
          <a:prstGeom prst="rect">
            <a:avLst/>
          </a:prstGeom>
        </p:spPr>
      </p:pic>
      <p:pic>
        <p:nvPicPr>
          <p:cNvPr id="6" name="object 6"/>
          <p:cNvPicPr/>
          <p:nvPr/>
        </p:nvPicPr>
        <p:blipFill>
          <a:blip r:embed="rId3" cstate="email">
            <a:extLst>
              <a:ext uri="{28A0092B-C50C-407E-A947-70E740481C1C}">
                <a14:useLocalDpi xmlns:a14="http://schemas.microsoft.com/office/drawing/2010/main"/>
              </a:ext>
            </a:extLst>
          </a:blip>
          <a:stretch>
            <a:fillRect/>
          </a:stretch>
        </p:blipFill>
        <p:spPr>
          <a:xfrm>
            <a:off x="14196657" y="4916761"/>
            <a:ext cx="4096311" cy="5372949"/>
          </a:xfrm>
          <a:prstGeom prst="rect">
            <a:avLst/>
          </a:prstGeom>
        </p:spPr>
      </p:pic>
      <p:sp>
        <p:nvSpPr>
          <p:cNvPr id="7" name="object 7"/>
          <p:cNvSpPr txBox="1">
            <a:spLocks noGrp="1"/>
          </p:cNvSpPr>
          <p:nvPr>
            <p:ph type="title"/>
          </p:nvPr>
        </p:nvSpPr>
        <p:spPr>
          <a:xfrm>
            <a:off x="9065806" y="331752"/>
            <a:ext cx="5104575" cy="1243930"/>
          </a:xfrm>
          <a:prstGeom prst="rect">
            <a:avLst/>
          </a:prstGeom>
        </p:spPr>
        <p:txBody>
          <a:bodyPr vert="horz" wrap="square" lIns="0" tIns="12700" rIns="0" bIns="0" rtlCol="0">
            <a:spAutoFit/>
          </a:bodyPr>
          <a:lstStyle/>
          <a:p>
            <a:pPr marL="12700" algn="ctr">
              <a:lnSpc>
                <a:spcPct val="100000"/>
              </a:lnSpc>
              <a:spcBef>
                <a:spcPts val="100"/>
              </a:spcBef>
            </a:pPr>
            <a:r>
              <a:rPr lang="fr-FR" sz="4000" b="0" spc="140" dirty="0">
                <a:solidFill>
                  <a:schemeClr val="tx1"/>
                </a:solidFill>
                <a:latin typeface="+mn-lt"/>
                <a:cs typeface="Arial MT"/>
              </a:rPr>
              <a:t>Situation n°42           </a:t>
            </a:r>
            <a:r>
              <a:rPr lang="fr-FR" sz="4000" b="0" spc="140" dirty="0">
                <a:solidFill>
                  <a:srgbClr val="A6C72E"/>
                </a:solidFill>
                <a:latin typeface="+mn-lt"/>
                <a:cs typeface="Arial MT"/>
              </a:rPr>
              <a:t>Mr LAMBERT (92 ans)</a:t>
            </a:r>
            <a:endParaRPr sz="4400" b="0" spc="355" dirty="0">
              <a:solidFill>
                <a:srgbClr val="A6C72E"/>
              </a:solidFill>
              <a:latin typeface="+mn-lt"/>
              <a:cs typeface="Arial MT"/>
            </a:endParaRPr>
          </a:p>
        </p:txBody>
      </p:sp>
      <p:grpSp>
        <p:nvGrpSpPr>
          <p:cNvPr id="9" name="object 9"/>
          <p:cNvGrpSpPr/>
          <p:nvPr/>
        </p:nvGrpSpPr>
        <p:grpSpPr>
          <a:xfrm>
            <a:off x="15941298" y="8516681"/>
            <a:ext cx="2346960" cy="1770380"/>
            <a:chOff x="15941298" y="8516681"/>
            <a:chExt cx="2346960" cy="1770380"/>
          </a:xfrm>
        </p:grpSpPr>
        <p:sp>
          <p:nvSpPr>
            <p:cNvPr id="10" name="object 10"/>
            <p:cNvSpPr/>
            <p:nvPr/>
          </p:nvSpPr>
          <p:spPr>
            <a:xfrm>
              <a:off x="15941298" y="8585194"/>
              <a:ext cx="2346960" cy="1701800"/>
            </a:xfrm>
            <a:custGeom>
              <a:avLst/>
              <a:gdLst/>
              <a:ahLst/>
              <a:cxnLst/>
              <a:rect l="l" t="t" r="r" b="b"/>
              <a:pathLst>
                <a:path w="2346959" h="1701800">
                  <a:moveTo>
                    <a:pt x="2346702" y="1701805"/>
                  </a:moveTo>
                  <a:lnTo>
                    <a:pt x="0" y="1701805"/>
                  </a:lnTo>
                  <a:lnTo>
                    <a:pt x="2685" y="1685200"/>
                  </a:lnTo>
                  <a:lnTo>
                    <a:pt x="11105" y="1639884"/>
                  </a:lnTo>
                  <a:lnTo>
                    <a:pt x="20558" y="1594822"/>
                  </a:lnTo>
                  <a:lnTo>
                    <a:pt x="31026" y="1550043"/>
                  </a:lnTo>
                  <a:lnTo>
                    <a:pt x="42489" y="1505578"/>
                  </a:lnTo>
                  <a:lnTo>
                    <a:pt x="54928" y="1461456"/>
                  </a:lnTo>
                  <a:lnTo>
                    <a:pt x="68322" y="1417708"/>
                  </a:lnTo>
                  <a:lnTo>
                    <a:pt x="82652" y="1374364"/>
                  </a:lnTo>
                  <a:lnTo>
                    <a:pt x="97899" y="1331454"/>
                  </a:lnTo>
                  <a:lnTo>
                    <a:pt x="114043" y="1289008"/>
                  </a:lnTo>
                  <a:lnTo>
                    <a:pt x="131064" y="1247055"/>
                  </a:lnTo>
                  <a:lnTo>
                    <a:pt x="148943" y="1205627"/>
                  </a:lnTo>
                  <a:lnTo>
                    <a:pt x="167660" y="1164752"/>
                  </a:lnTo>
                  <a:lnTo>
                    <a:pt x="187196" y="1124462"/>
                  </a:lnTo>
                  <a:lnTo>
                    <a:pt x="207530" y="1084785"/>
                  </a:lnTo>
                  <a:lnTo>
                    <a:pt x="228644" y="1045752"/>
                  </a:lnTo>
                  <a:lnTo>
                    <a:pt x="250517" y="1007394"/>
                  </a:lnTo>
                  <a:lnTo>
                    <a:pt x="273131" y="969740"/>
                  </a:lnTo>
                  <a:lnTo>
                    <a:pt x="296465" y="932819"/>
                  </a:lnTo>
                  <a:lnTo>
                    <a:pt x="320500" y="896663"/>
                  </a:lnTo>
                  <a:lnTo>
                    <a:pt x="345216" y="861302"/>
                  </a:lnTo>
                  <a:lnTo>
                    <a:pt x="370594" y="826764"/>
                  </a:lnTo>
                  <a:lnTo>
                    <a:pt x="396614" y="793081"/>
                  </a:lnTo>
                  <a:lnTo>
                    <a:pt x="434861" y="745369"/>
                  </a:lnTo>
                  <a:lnTo>
                    <a:pt x="472751" y="699293"/>
                  </a:lnTo>
                  <a:lnTo>
                    <a:pt x="510303" y="654840"/>
                  </a:lnTo>
                  <a:lnTo>
                    <a:pt x="547533" y="611994"/>
                  </a:lnTo>
                  <a:lnTo>
                    <a:pt x="584457" y="570740"/>
                  </a:lnTo>
                  <a:lnTo>
                    <a:pt x="621094" y="531063"/>
                  </a:lnTo>
                  <a:lnTo>
                    <a:pt x="657459" y="492950"/>
                  </a:lnTo>
                  <a:lnTo>
                    <a:pt x="693570" y="456384"/>
                  </a:lnTo>
                  <a:lnTo>
                    <a:pt x="729444" y="421351"/>
                  </a:lnTo>
                  <a:lnTo>
                    <a:pt x="765097" y="387836"/>
                  </a:lnTo>
                  <a:lnTo>
                    <a:pt x="800546" y="355825"/>
                  </a:lnTo>
                  <a:lnTo>
                    <a:pt x="835809" y="325302"/>
                  </a:lnTo>
                  <a:lnTo>
                    <a:pt x="870902" y="296253"/>
                  </a:lnTo>
                  <a:lnTo>
                    <a:pt x="905842" y="268663"/>
                  </a:lnTo>
                  <a:lnTo>
                    <a:pt x="940646" y="242516"/>
                  </a:lnTo>
                  <a:lnTo>
                    <a:pt x="975331" y="217799"/>
                  </a:lnTo>
                  <a:lnTo>
                    <a:pt x="1009915" y="194497"/>
                  </a:lnTo>
                  <a:lnTo>
                    <a:pt x="1044412" y="172593"/>
                  </a:lnTo>
                  <a:lnTo>
                    <a:pt x="1078842" y="152075"/>
                  </a:lnTo>
                  <a:lnTo>
                    <a:pt x="1113220" y="132926"/>
                  </a:lnTo>
                  <a:lnTo>
                    <a:pt x="1147564" y="115133"/>
                  </a:lnTo>
                  <a:lnTo>
                    <a:pt x="1216215" y="83552"/>
                  </a:lnTo>
                  <a:lnTo>
                    <a:pt x="1284932" y="57213"/>
                  </a:lnTo>
                  <a:lnTo>
                    <a:pt x="1353848" y="35998"/>
                  </a:lnTo>
                  <a:lnTo>
                    <a:pt x="1423101" y="19787"/>
                  </a:lnTo>
                  <a:lnTo>
                    <a:pt x="1492824" y="8463"/>
                  </a:lnTo>
                  <a:lnTo>
                    <a:pt x="1563153" y="1907"/>
                  </a:lnTo>
                  <a:lnTo>
                    <a:pt x="1634224" y="0"/>
                  </a:lnTo>
                  <a:lnTo>
                    <a:pt x="1670080" y="752"/>
                  </a:lnTo>
                  <a:lnTo>
                    <a:pt x="1742516" y="5596"/>
                  </a:lnTo>
                  <a:lnTo>
                    <a:pt x="1816032" y="14792"/>
                  </a:lnTo>
                  <a:lnTo>
                    <a:pt x="1890763" y="28222"/>
                  </a:lnTo>
                  <a:lnTo>
                    <a:pt x="1928627" y="36488"/>
                  </a:lnTo>
                  <a:lnTo>
                    <a:pt x="1966845" y="45768"/>
                  </a:lnTo>
                  <a:lnTo>
                    <a:pt x="2005434" y="56046"/>
                  </a:lnTo>
                  <a:lnTo>
                    <a:pt x="2044411" y="67309"/>
                  </a:lnTo>
                  <a:lnTo>
                    <a:pt x="2083794" y="79542"/>
                  </a:lnTo>
                  <a:lnTo>
                    <a:pt x="2123599" y="92729"/>
                  </a:lnTo>
                  <a:lnTo>
                    <a:pt x="2163843" y="106856"/>
                  </a:lnTo>
                  <a:lnTo>
                    <a:pt x="2204542" y="121908"/>
                  </a:lnTo>
                  <a:lnTo>
                    <a:pt x="2245715" y="137870"/>
                  </a:lnTo>
                  <a:lnTo>
                    <a:pt x="2287377" y="154727"/>
                  </a:lnTo>
                  <a:lnTo>
                    <a:pt x="2329546" y="172465"/>
                  </a:lnTo>
                  <a:lnTo>
                    <a:pt x="2346702" y="179941"/>
                  </a:lnTo>
                  <a:lnTo>
                    <a:pt x="2346702" y="1701805"/>
                  </a:lnTo>
                  <a:close/>
                </a:path>
              </a:pathLst>
            </a:custGeom>
            <a:solidFill>
              <a:srgbClr val="FFFFFF"/>
            </a:solidFill>
          </p:spPr>
          <p:txBody>
            <a:bodyPr wrap="square" lIns="0" tIns="0" rIns="0" bIns="0" rtlCol="0"/>
            <a:lstStyle/>
            <a:p>
              <a:endParaRPr/>
            </a:p>
          </p:txBody>
        </p:sp>
        <p:pic>
          <p:nvPicPr>
            <p:cNvPr id="11" name="object 11"/>
            <p:cNvPicPr/>
            <p:nvPr/>
          </p:nvPicPr>
          <p:blipFill>
            <a:blip r:embed="rId4" cstate="email">
              <a:extLst>
                <a:ext uri="{28A0092B-C50C-407E-A947-70E740481C1C}">
                  <a14:useLocalDpi xmlns:a14="http://schemas.microsoft.com/office/drawing/2010/main"/>
                </a:ext>
              </a:extLst>
            </a:blip>
            <a:stretch>
              <a:fillRect/>
            </a:stretch>
          </p:blipFill>
          <p:spPr>
            <a:xfrm>
              <a:off x="16517680" y="8516681"/>
              <a:ext cx="1770319" cy="1770317"/>
            </a:xfrm>
            <a:prstGeom prst="rect">
              <a:avLst/>
            </a:prstGeom>
          </p:spPr>
        </p:pic>
      </p:grpSp>
      <p:sp>
        <p:nvSpPr>
          <p:cNvPr id="3" name="ZoneTexte 2">
            <a:extLst>
              <a:ext uri="{FF2B5EF4-FFF2-40B4-BE49-F238E27FC236}">
                <a16:creationId xmlns:a16="http://schemas.microsoft.com/office/drawing/2014/main" id="{AFA6DABA-A924-4C79-9357-5A85E755E71E}"/>
              </a:ext>
            </a:extLst>
          </p:cNvPr>
          <p:cNvSpPr txBox="1"/>
          <p:nvPr/>
        </p:nvSpPr>
        <p:spPr>
          <a:xfrm>
            <a:off x="12254584" y="2194609"/>
            <a:ext cx="5500017" cy="3046988"/>
          </a:xfrm>
          <a:prstGeom prst="rect">
            <a:avLst/>
          </a:prstGeom>
          <a:noFill/>
        </p:spPr>
        <p:txBody>
          <a:bodyPr wrap="square" rtlCol="0">
            <a:spAutoFit/>
          </a:bodyPr>
          <a:lstStyle/>
          <a:p>
            <a:pPr algn="ctr"/>
            <a:r>
              <a:rPr lang="fr-FR" sz="2400" dirty="0"/>
              <a:t>Prise en charge d’une fracture de Pouteau Colles droit et luxation épaule gauche dans un contexte de chute d’allure mécanique </a:t>
            </a:r>
          </a:p>
          <a:p>
            <a:pPr algn="ctr"/>
            <a:r>
              <a:rPr lang="fr-FR" sz="2400" dirty="0"/>
              <a:t>Hématome bras et avant bras </a:t>
            </a:r>
          </a:p>
          <a:p>
            <a:pPr algn="ctr"/>
            <a:endParaRPr lang="fr-FR" sz="2400" dirty="0"/>
          </a:p>
          <a:p>
            <a:pPr algn="ctr"/>
            <a:r>
              <a:rPr lang="fr-FR" sz="2400" dirty="0"/>
              <a:t>Sous Préviscan® pour FA, en surdosage à l’entrée. Traitement réajusté mais poursuivi</a:t>
            </a:r>
          </a:p>
        </p:txBody>
      </p:sp>
      <p:pic>
        <p:nvPicPr>
          <p:cNvPr id="17" name="Image 16">
            <a:extLst>
              <a:ext uri="{FF2B5EF4-FFF2-40B4-BE49-F238E27FC236}">
                <a16:creationId xmlns:a16="http://schemas.microsoft.com/office/drawing/2014/main" id="{0A500DAC-2E85-413F-BC8F-DE0A5406332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1530" y="1054302"/>
            <a:ext cx="11999962" cy="4976659"/>
          </a:xfrm>
          <a:prstGeom prst="rect">
            <a:avLst/>
          </a:prstGeom>
        </p:spPr>
      </p:pic>
      <p:pic>
        <p:nvPicPr>
          <p:cNvPr id="18" name="Image 17">
            <a:extLst>
              <a:ext uri="{FF2B5EF4-FFF2-40B4-BE49-F238E27FC236}">
                <a16:creationId xmlns:a16="http://schemas.microsoft.com/office/drawing/2014/main" id="{DC0FCBDA-2B73-44A6-83E3-B6ED6C23381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864" y="6159564"/>
            <a:ext cx="6241430" cy="4053459"/>
          </a:xfrm>
          <a:prstGeom prst="rect">
            <a:avLst/>
          </a:prstGeom>
        </p:spPr>
      </p:pic>
      <p:pic>
        <p:nvPicPr>
          <p:cNvPr id="19" name="Image 18">
            <a:extLst>
              <a:ext uri="{FF2B5EF4-FFF2-40B4-BE49-F238E27FC236}">
                <a16:creationId xmlns:a16="http://schemas.microsoft.com/office/drawing/2014/main" id="{E0FD61B3-71A7-4D2A-9005-23E07DB71C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939513" y="5950790"/>
            <a:ext cx="5370144" cy="4053459"/>
          </a:xfrm>
          <a:prstGeom prst="rect">
            <a:avLst/>
          </a:prstGeom>
        </p:spPr>
      </p:pic>
      <p:pic>
        <p:nvPicPr>
          <p:cNvPr id="20" name="Image 19">
            <a:extLst>
              <a:ext uri="{FF2B5EF4-FFF2-40B4-BE49-F238E27FC236}">
                <a16:creationId xmlns:a16="http://schemas.microsoft.com/office/drawing/2014/main" id="{73E31A02-331C-419A-B1D9-FB8715BCB58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203348" y="6196168"/>
            <a:ext cx="7004516" cy="2753851"/>
          </a:xfrm>
          <a:prstGeom prst="rect">
            <a:avLst/>
          </a:prstGeom>
        </p:spPr>
      </p:pic>
      <p:pic>
        <p:nvPicPr>
          <p:cNvPr id="21" name="Image 20">
            <a:extLst>
              <a:ext uri="{FF2B5EF4-FFF2-40B4-BE49-F238E27FC236}">
                <a16:creationId xmlns:a16="http://schemas.microsoft.com/office/drawing/2014/main" id="{D1858D9B-8EE2-48EE-B175-8E8E71DDD4A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5220517">
            <a:off x="13142896" y="8393326"/>
            <a:ext cx="1243692" cy="554784"/>
          </a:xfrm>
          <a:prstGeom prst="rect">
            <a:avLst/>
          </a:prstGeom>
        </p:spPr>
      </p:pic>
      <p:sp>
        <p:nvSpPr>
          <p:cNvPr id="2" name="Rectangle : coins arrondis 1">
            <a:extLst>
              <a:ext uri="{FF2B5EF4-FFF2-40B4-BE49-F238E27FC236}">
                <a16:creationId xmlns:a16="http://schemas.microsoft.com/office/drawing/2014/main" id="{223FE02A-E891-4F8E-94F6-6D89B915B802}"/>
              </a:ext>
            </a:extLst>
          </p:cNvPr>
          <p:cNvSpPr/>
          <p:nvPr/>
        </p:nvSpPr>
        <p:spPr>
          <a:xfrm>
            <a:off x="780378" y="266257"/>
            <a:ext cx="4973234" cy="74298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solidFill>
                  <a:schemeClr val="tx1"/>
                </a:solidFill>
              </a:rPr>
              <a:t>J « 0 »  : 13 février 2020 </a:t>
            </a:r>
          </a:p>
        </p:txBody>
      </p:sp>
      <p:sp>
        <p:nvSpPr>
          <p:cNvPr id="23" name="Ellipse 22">
            <a:extLst>
              <a:ext uri="{FF2B5EF4-FFF2-40B4-BE49-F238E27FC236}">
                <a16:creationId xmlns:a16="http://schemas.microsoft.com/office/drawing/2014/main" id="{B6CE6740-F0AE-4371-AC21-BA0E2C224D71}"/>
              </a:ext>
            </a:extLst>
          </p:cNvPr>
          <p:cNvSpPr/>
          <p:nvPr/>
        </p:nvSpPr>
        <p:spPr>
          <a:xfrm>
            <a:off x="14557419" y="606821"/>
            <a:ext cx="2438400" cy="14663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bg1"/>
                </a:solidFill>
              </a:rPr>
              <a:t>En 21 jours</a:t>
            </a:r>
          </a:p>
        </p:txBody>
      </p:sp>
      <p:sp>
        <p:nvSpPr>
          <p:cNvPr id="24" name="Rectangle : coins arrondis 23">
            <a:extLst>
              <a:ext uri="{FF2B5EF4-FFF2-40B4-BE49-F238E27FC236}">
                <a16:creationId xmlns:a16="http://schemas.microsoft.com/office/drawing/2014/main" id="{9AC90320-915B-45B4-A353-5B15E374C942}"/>
              </a:ext>
            </a:extLst>
          </p:cNvPr>
          <p:cNvSpPr/>
          <p:nvPr/>
        </p:nvSpPr>
        <p:spPr>
          <a:xfrm>
            <a:off x="284267" y="5464524"/>
            <a:ext cx="4973234" cy="74298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rPr>
              <a:t>J « 6 »  : 19 février 2020 </a:t>
            </a:r>
          </a:p>
        </p:txBody>
      </p:sp>
      <p:sp>
        <p:nvSpPr>
          <p:cNvPr id="25" name="Rectangle : coins arrondis 24">
            <a:extLst>
              <a:ext uri="{FF2B5EF4-FFF2-40B4-BE49-F238E27FC236}">
                <a16:creationId xmlns:a16="http://schemas.microsoft.com/office/drawing/2014/main" id="{C2B5FE8B-AE86-4BD1-8C45-9F0F9CABD5BA}"/>
              </a:ext>
            </a:extLst>
          </p:cNvPr>
          <p:cNvSpPr/>
          <p:nvPr/>
        </p:nvSpPr>
        <p:spPr>
          <a:xfrm>
            <a:off x="9774650" y="5424381"/>
            <a:ext cx="7502779" cy="74298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rPr>
              <a:t>J « 21 »  : 5 mars 2020 </a:t>
            </a:r>
          </a:p>
        </p:txBody>
      </p:sp>
      <p:pic>
        <p:nvPicPr>
          <p:cNvPr id="27" name="Image 26">
            <a:extLst>
              <a:ext uri="{FF2B5EF4-FFF2-40B4-BE49-F238E27FC236}">
                <a16:creationId xmlns:a16="http://schemas.microsoft.com/office/drawing/2014/main" id="{869A6C3B-7C52-4C41-A629-A060B9BFC15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5220517">
            <a:off x="5915536" y="8148780"/>
            <a:ext cx="1243692" cy="554784"/>
          </a:xfrm>
          <a:prstGeom prst="rect">
            <a:avLst/>
          </a:prstGeom>
        </p:spPr>
      </p:pic>
      <p:pic>
        <p:nvPicPr>
          <p:cNvPr id="28" name="Image 27">
            <a:extLst>
              <a:ext uri="{FF2B5EF4-FFF2-40B4-BE49-F238E27FC236}">
                <a16:creationId xmlns:a16="http://schemas.microsoft.com/office/drawing/2014/main" id="{A033FCE2-A656-4A94-8AF4-1CFF08909AC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11230164">
            <a:off x="2782897" y="6788819"/>
            <a:ext cx="1243692" cy="554784"/>
          </a:xfrm>
          <a:prstGeom prst="rect">
            <a:avLst/>
          </a:prstGeom>
        </p:spPr>
      </p:pic>
      <p:pic>
        <p:nvPicPr>
          <p:cNvPr id="29" name="Image 28">
            <a:extLst>
              <a:ext uri="{FF2B5EF4-FFF2-40B4-BE49-F238E27FC236}">
                <a16:creationId xmlns:a16="http://schemas.microsoft.com/office/drawing/2014/main" id="{51E16E09-508B-4C0F-A621-C9D2D8EB938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15402640">
            <a:off x="253500" y="2974781"/>
            <a:ext cx="1243692" cy="554784"/>
          </a:xfrm>
          <a:prstGeom prst="rect">
            <a:avLst/>
          </a:prstGeom>
        </p:spPr>
      </p:pic>
    </p:spTree>
    <p:extLst>
      <p:ext uri="{BB962C8B-B14F-4D97-AF65-F5344CB8AC3E}">
        <p14:creationId xmlns:p14="http://schemas.microsoft.com/office/powerpoint/2010/main" val="2471425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object 5"/>
          <p:cNvPicPr/>
          <p:nvPr/>
        </p:nvPicPr>
        <p:blipFill>
          <a:blip r:embed="rId3" cstate="email">
            <a:extLst>
              <a:ext uri="{28A0092B-C50C-407E-A947-70E740481C1C}">
                <a14:useLocalDpi xmlns:a14="http://schemas.microsoft.com/office/drawing/2010/main"/>
              </a:ext>
            </a:extLst>
          </a:blip>
          <a:stretch>
            <a:fillRect/>
          </a:stretch>
        </p:blipFill>
        <p:spPr>
          <a:xfrm>
            <a:off x="13590527" y="1"/>
            <a:ext cx="4697473" cy="3411068"/>
          </a:xfrm>
          <a:prstGeom prst="rect">
            <a:avLst/>
          </a:prstGeom>
        </p:spPr>
      </p:pic>
      <p:pic>
        <p:nvPicPr>
          <p:cNvPr id="6" name="object 6"/>
          <p:cNvPicPr/>
          <p:nvPr/>
        </p:nvPicPr>
        <p:blipFill>
          <a:blip r:embed="rId4" cstate="email">
            <a:extLst>
              <a:ext uri="{28A0092B-C50C-407E-A947-70E740481C1C}">
                <a14:useLocalDpi xmlns:a14="http://schemas.microsoft.com/office/drawing/2010/main"/>
              </a:ext>
            </a:extLst>
          </a:blip>
          <a:stretch>
            <a:fillRect/>
          </a:stretch>
        </p:blipFill>
        <p:spPr>
          <a:xfrm>
            <a:off x="14197481" y="5242818"/>
            <a:ext cx="4096311" cy="5372949"/>
          </a:xfrm>
          <a:prstGeom prst="rect">
            <a:avLst/>
          </a:prstGeom>
        </p:spPr>
      </p:pic>
      <p:sp>
        <p:nvSpPr>
          <p:cNvPr id="7" name="object 7"/>
          <p:cNvSpPr txBox="1">
            <a:spLocks noGrp="1"/>
          </p:cNvSpPr>
          <p:nvPr>
            <p:ph type="title"/>
          </p:nvPr>
        </p:nvSpPr>
        <p:spPr>
          <a:xfrm>
            <a:off x="10134600" y="2728094"/>
            <a:ext cx="7268239" cy="751488"/>
          </a:xfrm>
          <a:prstGeom prst="rect">
            <a:avLst/>
          </a:prstGeom>
        </p:spPr>
        <p:txBody>
          <a:bodyPr vert="horz" wrap="square" lIns="0" tIns="12700" rIns="0" bIns="0" rtlCol="0">
            <a:spAutoFit/>
          </a:bodyPr>
          <a:lstStyle/>
          <a:p>
            <a:pPr marL="12700" algn="ctr">
              <a:lnSpc>
                <a:spcPct val="100000"/>
              </a:lnSpc>
              <a:spcBef>
                <a:spcPts val="100"/>
              </a:spcBef>
            </a:pPr>
            <a:r>
              <a:rPr lang="fr-FR" sz="4800" spc="140" dirty="0">
                <a:solidFill>
                  <a:srgbClr val="00B050"/>
                </a:solidFill>
                <a:latin typeface="Arial MT"/>
                <a:cs typeface="Arial MT"/>
              </a:rPr>
              <a:t>Composition chimique </a:t>
            </a:r>
            <a:endParaRPr sz="4800" spc="355" dirty="0">
              <a:solidFill>
                <a:srgbClr val="00B050"/>
              </a:solidFill>
              <a:latin typeface="Arial MT"/>
              <a:cs typeface="Arial MT"/>
            </a:endParaRPr>
          </a:p>
        </p:txBody>
      </p:sp>
      <p:sp>
        <p:nvSpPr>
          <p:cNvPr id="8" name="object 8"/>
          <p:cNvSpPr txBox="1"/>
          <p:nvPr/>
        </p:nvSpPr>
        <p:spPr>
          <a:xfrm>
            <a:off x="10478006" y="4017125"/>
            <a:ext cx="6945854" cy="3952364"/>
          </a:xfrm>
          <a:prstGeom prst="rect">
            <a:avLst/>
          </a:prstGeom>
        </p:spPr>
        <p:txBody>
          <a:bodyPr vert="horz" wrap="square" lIns="0" tIns="12700" rIns="0" bIns="0" rtlCol="0">
            <a:spAutoFit/>
          </a:bodyPr>
          <a:lstStyle/>
          <a:p>
            <a:pPr algn="ctr"/>
            <a:r>
              <a:rPr lang="fr-FR" sz="3200" b="1" dirty="0"/>
              <a:t>Esters</a:t>
            </a:r>
            <a:r>
              <a:rPr lang="fr-FR" sz="3200" dirty="0"/>
              <a:t> </a:t>
            </a:r>
            <a:r>
              <a:rPr lang="fr-FR" sz="3200" b="1" dirty="0"/>
              <a:t>45 à 55 %</a:t>
            </a:r>
            <a:r>
              <a:rPr lang="fr-FR" sz="3200" dirty="0"/>
              <a:t>, (acétate de </a:t>
            </a:r>
            <a:r>
              <a:rPr lang="fr-FR" sz="3200" dirty="0" err="1"/>
              <a:t>néryle</a:t>
            </a:r>
            <a:r>
              <a:rPr lang="fr-FR" sz="3200" dirty="0"/>
              <a:t>),</a:t>
            </a:r>
          </a:p>
          <a:p>
            <a:pPr algn="ctr"/>
            <a:r>
              <a:rPr lang="fr-FR" sz="3200" b="1" dirty="0"/>
              <a:t>Monoterpènes</a:t>
            </a:r>
            <a:r>
              <a:rPr lang="fr-FR" sz="3200" dirty="0"/>
              <a:t> </a:t>
            </a:r>
            <a:r>
              <a:rPr lang="fr-FR" sz="3200" b="1" dirty="0"/>
              <a:t>17%</a:t>
            </a:r>
            <a:r>
              <a:rPr lang="fr-FR" sz="3200" dirty="0"/>
              <a:t> (limonène, pinènes), </a:t>
            </a:r>
          </a:p>
          <a:p>
            <a:pPr algn="ctr"/>
            <a:r>
              <a:rPr lang="fr-FR" sz="3200" b="1" dirty="0"/>
              <a:t>Sesquiterpènes 13% </a:t>
            </a:r>
            <a:r>
              <a:rPr lang="fr-FR" sz="3200" dirty="0"/>
              <a:t>(gamma-</a:t>
            </a:r>
            <a:r>
              <a:rPr lang="fr-FR" sz="3200" dirty="0" err="1"/>
              <a:t>curcumène</a:t>
            </a:r>
            <a:r>
              <a:rPr lang="fr-FR" sz="3200" dirty="0"/>
              <a:t> </a:t>
            </a:r>
            <a:r>
              <a:rPr lang="fr-FR" sz="3200" dirty="0" err="1"/>
              <a:t>italicène</a:t>
            </a:r>
            <a:r>
              <a:rPr lang="fr-FR" sz="3200" dirty="0"/>
              <a:t>), </a:t>
            </a:r>
            <a:r>
              <a:rPr lang="fr-FR" sz="3200" b="1" dirty="0" err="1"/>
              <a:t>Monoterpénols</a:t>
            </a:r>
            <a:r>
              <a:rPr lang="fr-FR" sz="3200" b="1" dirty="0"/>
              <a:t> 8 %</a:t>
            </a:r>
            <a:r>
              <a:rPr lang="fr-FR" sz="3200" dirty="0"/>
              <a:t> (</a:t>
            </a:r>
            <a:r>
              <a:rPr lang="fr-FR" sz="3200" dirty="0" err="1"/>
              <a:t>nérol</a:t>
            </a:r>
            <a:r>
              <a:rPr lang="fr-FR" sz="3200" dirty="0"/>
              <a:t>, linalol), </a:t>
            </a:r>
          </a:p>
          <a:p>
            <a:pPr algn="ctr"/>
            <a:r>
              <a:rPr lang="fr-FR" sz="3200" b="1" dirty="0"/>
              <a:t>Cétones 5 à 10 %</a:t>
            </a:r>
            <a:r>
              <a:rPr lang="fr-FR" sz="3200" dirty="0"/>
              <a:t> (béta dicétones : </a:t>
            </a:r>
            <a:r>
              <a:rPr lang="fr-FR" sz="3200" dirty="0" err="1"/>
              <a:t>diones</a:t>
            </a:r>
            <a:r>
              <a:rPr lang="fr-FR" sz="3200" dirty="0"/>
              <a:t>), </a:t>
            </a:r>
          </a:p>
          <a:p>
            <a:pPr algn="ctr"/>
            <a:r>
              <a:rPr lang="fr-FR" sz="3200" b="1" dirty="0"/>
              <a:t>Coumarines</a:t>
            </a:r>
            <a:r>
              <a:rPr lang="fr-FR" sz="3200" dirty="0"/>
              <a:t> </a:t>
            </a:r>
            <a:r>
              <a:rPr lang="fr-FR" sz="3200" b="1" dirty="0"/>
              <a:t>(traces)</a:t>
            </a:r>
            <a:endParaRPr sz="4000" dirty="0">
              <a:latin typeface="Lucida Sans Unicode"/>
              <a:cs typeface="Lucida Sans Unicode"/>
            </a:endParaRPr>
          </a:p>
        </p:txBody>
      </p:sp>
      <p:grpSp>
        <p:nvGrpSpPr>
          <p:cNvPr id="9" name="object 9"/>
          <p:cNvGrpSpPr/>
          <p:nvPr/>
        </p:nvGrpSpPr>
        <p:grpSpPr>
          <a:xfrm>
            <a:off x="15941298" y="8516681"/>
            <a:ext cx="2346960" cy="1770380"/>
            <a:chOff x="15941298" y="8516681"/>
            <a:chExt cx="2346960" cy="1770380"/>
          </a:xfrm>
        </p:grpSpPr>
        <p:sp>
          <p:nvSpPr>
            <p:cNvPr id="10" name="object 10"/>
            <p:cNvSpPr/>
            <p:nvPr/>
          </p:nvSpPr>
          <p:spPr>
            <a:xfrm>
              <a:off x="15941298" y="8585194"/>
              <a:ext cx="2346960" cy="1701800"/>
            </a:xfrm>
            <a:custGeom>
              <a:avLst/>
              <a:gdLst/>
              <a:ahLst/>
              <a:cxnLst/>
              <a:rect l="l" t="t" r="r" b="b"/>
              <a:pathLst>
                <a:path w="2346959" h="1701800">
                  <a:moveTo>
                    <a:pt x="2346702" y="1701805"/>
                  </a:moveTo>
                  <a:lnTo>
                    <a:pt x="0" y="1701805"/>
                  </a:lnTo>
                  <a:lnTo>
                    <a:pt x="2685" y="1685200"/>
                  </a:lnTo>
                  <a:lnTo>
                    <a:pt x="11105" y="1639884"/>
                  </a:lnTo>
                  <a:lnTo>
                    <a:pt x="20558" y="1594822"/>
                  </a:lnTo>
                  <a:lnTo>
                    <a:pt x="31026" y="1550043"/>
                  </a:lnTo>
                  <a:lnTo>
                    <a:pt x="42489" y="1505578"/>
                  </a:lnTo>
                  <a:lnTo>
                    <a:pt x="54928" y="1461456"/>
                  </a:lnTo>
                  <a:lnTo>
                    <a:pt x="68322" y="1417708"/>
                  </a:lnTo>
                  <a:lnTo>
                    <a:pt x="82652" y="1374364"/>
                  </a:lnTo>
                  <a:lnTo>
                    <a:pt x="97899" y="1331454"/>
                  </a:lnTo>
                  <a:lnTo>
                    <a:pt x="114043" y="1289008"/>
                  </a:lnTo>
                  <a:lnTo>
                    <a:pt x="131064" y="1247055"/>
                  </a:lnTo>
                  <a:lnTo>
                    <a:pt x="148943" y="1205627"/>
                  </a:lnTo>
                  <a:lnTo>
                    <a:pt x="167660" y="1164752"/>
                  </a:lnTo>
                  <a:lnTo>
                    <a:pt x="187196" y="1124462"/>
                  </a:lnTo>
                  <a:lnTo>
                    <a:pt x="207530" y="1084785"/>
                  </a:lnTo>
                  <a:lnTo>
                    <a:pt x="228644" y="1045752"/>
                  </a:lnTo>
                  <a:lnTo>
                    <a:pt x="250517" y="1007394"/>
                  </a:lnTo>
                  <a:lnTo>
                    <a:pt x="273131" y="969740"/>
                  </a:lnTo>
                  <a:lnTo>
                    <a:pt x="296465" y="932819"/>
                  </a:lnTo>
                  <a:lnTo>
                    <a:pt x="320500" y="896663"/>
                  </a:lnTo>
                  <a:lnTo>
                    <a:pt x="345216" y="861302"/>
                  </a:lnTo>
                  <a:lnTo>
                    <a:pt x="370594" y="826764"/>
                  </a:lnTo>
                  <a:lnTo>
                    <a:pt x="396614" y="793081"/>
                  </a:lnTo>
                  <a:lnTo>
                    <a:pt x="434861" y="745369"/>
                  </a:lnTo>
                  <a:lnTo>
                    <a:pt x="472751" y="699293"/>
                  </a:lnTo>
                  <a:lnTo>
                    <a:pt x="510303" y="654840"/>
                  </a:lnTo>
                  <a:lnTo>
                    <a:pt x="547533" y="611994"/>
                  </a:lnTo>
                  <a:lnTo>
                    <a:pt x="584457" y="570740"/>
                  </a:lnTo>
                  <a:lnTo>
                    <a:pt x="621094" y="531063"/>
                  </a:lnTo>
                  <a:lnTo>
                    <a:pt x="657459" y="492950"/>
                  </a:lnTo>
                  <a:lnTo>
                    <a:pt x="693570" y="456384"/>
                  </a:lnTo>
                  <a:lnTo>
                    <a:pt x="729444" y="421351"/>
                  </a:lnTo>
                  <a:lnTo>
                    <a:pt x="765097" y="387836"/>
                  </a:lnTo>
                  <a:lnTo>
                    <a:pt x="800546" y="355825"/>
                  </a:lnTo>
                  <a:lnTo>
                    <a:pt x="835809" y="325302"/>
                  </a:lnTo>
                  <a:lnTo>
                    <a:pt x="870902" y="296253"/>
                  </a:lnTo>
                  <a:lnTo>
                    <a:pt x="905842" y="268663"/>
                  </a:lnTo>
                  <a:lnTo>
                    <a:pt x="940646" y="242516"/>
                  </a:lnTo>
                  <a:lnTo>
                    <a:pt x="975331" y="217799"/>
                  </a:lnTo>
                  <a:lnTo>
                    <a:pt x="1009915" y="194497"/>
                  </a:lnTo>
                  <a:lnTo>
                    <a:pt x="1044412" y="172593"/>
                  </a:lnTo>
                  <a:lnTo>
                    <a:pt x="1078842" y="152075"/>
                  </a:lnTo>
                  <a:lnTo>
                    <a:pt x="1113220" y="132926"/>
                  </a:lnTo>
                  <a:lnTo>
                    <a:pt x="1147564" y="115133"/>
                  </a:lnTo>
                  <a:lnTo>
                    <a:pt x="1216215" y="83552"/>
                  </a:lnTo>
                  <a:lnTo>
                    <a:pt x="1284932" y="57213"/>
                  </a:lnTo>
                  <a:lnTo>
                    <a:pt x="1353848" y="35998"/>
                  </a:lnTo>
                  <a:lnTo>
                    <a:pt x="1423101" y="19787"/>
                  </a:lnTo>
                  <a:lnTo>
                    <a:pt x="1492824" y="8463"/>
                  </a:lnTo>
                  <a:lnTo>
                    <a:pt x="1563153" y="1907"/>
                  </a:lnTo>
                  <a:lnTo>
                    <a:pt x="1634224" y="0"/>
                  </a:lnTo>
                  <a:lnTo>
                    <a:pt x="1670080" y="752"/>
                  </a:lnTo>
                  <a:lnTo>
                    <a:pt x="1742516" y="5596"/>
                  </a:lnTo>
                  <a:lnTo>
                    <a:pt x="1816032" y="14792"/>
                  </a:lnTo>
                  <a:lnTo>
                    <a:pt x="1890763" y="28222"/>
                  </a:lnTo>
                  <a:lnTo>
                    <a:pt x="1928627" y="36488"/>
                  </a:lnTo>
                  <a:lnTo>
                    <a:pt x="1966845" y="45768"/>
                  </a:lnTo>
                  <a:lnTo>
                    <a:pt x="2005434" y="56046"/>
                  </a:lnTo>
                  <a:lnTo>
                    <a:pt x="2044411" y="67309"/>
                  </a:lnTo>
                  <a:lnTo>
                    <a:pt x="2083794" y="79542"/>
                  </a:lnTo>
                  <a:lnTo>
                    <a:pt x="2123599" y="92729"/>
                  </a:lnTo>
                  <a:lnTo>
                    <a:pt x="2163843" y="106856"/>
                  </a:lnTo>
                  <a:lnTo>
                    <a:pt x="2204542" y="121908"/>
                  </a:lnTo>
                  <a:lnTo>
                    <a:pt x="2245715" y="137870"/>
                  </a:lnTo>
                  <a:lnTo>
                    <a:pt x="2287377" y="154727"/>
                  </a:lnTo>
                  <a:lnTo>
                    <a:pt x="2329546" y="172465"/>
                  </a:lnTo>
                  <a:lnTo>
                    <a:pt x="2346702" y="179941"/>
                  </a:lnTo>
                  <a:lnTo>
                    <a:pt x="2346702" y="1701805"/>
                  </a:lnTo>
                  <a:close/>
                </a:path>
              </a:pathLst>
            </a:custGeom>
            <a:solidFill>
              <a:srgbClr val="FFFFFF"/>
            </a:solidFill>
          </p:spPr>
          <p:txBody>
            <a:bodyPr wrap="square" lIns="0" tIns="0" rIns="0" bIns="0" rtlCol="0"/>
            <a:lstStyle/>
            <a:p>
              <a:endParaRPr/>
            </a:p>
          </p:txBody>
        </p:sp>
        <p:pic>
          <p:nvPicPr>
            <p:cNvPr id="11" name="object 11"/>
            <p:cNvPicPr/>
            <p:nvPr/>
          </p:nvPicPr>
          <p:blipFill>
            <a:blip r:embed="rId5" cstate="email">
              <a:extLst>
                <a:ext uri="{28A0092B-C50C-407E-A947-70E740481C1C}">
                  <a14:useLocalDpi xmlns:a14="http://schemas.microsoft.com/office/drawing/2010/main"/>
                </a:ext>
              </a:extLst>
            </a:blip>
            <a:stretch>
              <a:fillRect/>
            </a:stretch>
          </p:blipFill>
          <p:spPr>
            <a:xfrm>
              <a:off x="16517680" y="8516681"/>
              <a:ext cx="1770319" cy="1770317"/>
            </a:xfrm>
            <a:prstGeom prst="rect">
              <a:avLst/>
            </a:prstGeom>
          </p:spPr>
        </p:pic>
      </p:grpSp>
      <p:sp>
        <p:nvSpPr>
          <p:cNvPr id="13" name="object 7">
            <a:extLst>
              <a:ext uri="{FF2B5EF4-FFF2-40B4-BE49-F238E27FC236}">
                <a16:creationId xmlns:a16="http://schemas.microsoft.com/office/drawing/2014/main" id="{202A8205-D65C-4355-96F0-391092F528DE}"/>
              </a:ext>
            </a:extLst>
          </p:cNvPr>
          <p:cNvSpPr txBox="1">
            <a:spLocks/>
          </p:cNvSpPr>
          <p:nvPr/>
        </p:nvSpPr>
        <p:spPr>
          <a:xfrm>
            <a:off x="401481" y="591034"/>
            <a:ext cx="6945854" cy="751488"/>
          </a:xfrm>
          <a:prstGeom prst="rect">
            <a:avLst/>
          </a:prstGeom>
        </p:spPr>
        <p:txBody>
          <a:bodyPr vert="horz" wrap="square" lIns="0" tIns="12700" rIns="0" bIns="0" rtlCol="0">
            <a:spAutoFit/>
          </a:bodyPr>
          <a:lstStyle>
            <a:lvl1pPr>
              <a:defRPr sz="5000" b="1" i="0">
                <a:solidFill>
                  <a:schemeClr val="bg1"/>
                </a:solidFill>
                <a:latin typeface="Arial"/>
                <a:ea typeface="+mj-ea"/>
                <a:cs typeface="Arial"/>
              </a:defRPr>
            </a:lvl1pPr>
          </a:lstStyle>
          <a:p>
            <a:pPr marL="12700" algn="ctr">
              <a:spcBef>
                <a:spcPts val="100"/>
              </a:spcBef>
            </a:pPr>
            <a:r>
              <a:rPr lang="fr-FR" sz="4800" kern="0" spc="140" dirty="0">
                <a:solidFill>
                  <a:srgbClr val="00B050"/>
                </a:solidFill>
                <a:latin typeface="+mn-lt"/>
                <a:cs typeface="Arial MT"/>
              </a:rPr>
              <a:t>Propriétés principales </a:t>
            </a:r>
            <a:endParaRPr lang="fr-FR" sz="4800" kern="0" spc="355" dirty="0">
              <a:solidFill>
                <a:srgbClr val="00B050"/>
              </a:solidFill>
              <a:latin typeface="+mn-lt"/>
              <a:cs typeface="Arial MT"/>
            </a:endParaRPr>
          </a:p>
        </p:txBody>
      </p:sp>
      <p:sp>
        <p:nvSpPr>
          <p:cNvPr id="14" name="object 8">
            <a:extLst>
              <a:ext uri="{FF2B5EF4-FFF2-40B4-BE49-F238E27FC236}">
                <a16:creationId xmlns:a16="http://schemas.microsoft.com/office/drawing/2014/main" id="{9A42B574-315F-4F27-8E44-0EFC711E277E}"/>
              </a:ext>
            </a:extLst>
          </p:cNvPr>
          <p:cNvSpPr txBox="1"/>
          <p:nvPr/>
        </p:nvSpPr>
        <p:spPr>
          <a:xfrm>
            <a:off x="371950" y="1399000"/>
            <a:ext cx="6945854" cy="4998804"/>
          </a:xfrm>
          <a:prstGeom prst="rect">
            <a:avLst/>
          </a:prstGeom>
        </p:spPr>
        <p:txBody>
          <a:bodyPr vert="horz" wrap="square" lIns="0" tIns="12700" rIns="0" bIns="0" rtlCol="0">
            <a:spAutoFit/>
          </a:bodyPr>
          <a:lstStyle/>
          <a:p>
            <a:pPr marL="571500" indent="-571500">
              <a:buFont typeface="Arial" panose="020B0604020202020204" pitchFamily="34" charset="0"/>
              <a:buChar char="•"/>
            </a:pPr>
            <a:r>
              <a:rPr lang="fr-FR" sz="3600" dirty="0"/>
              <a:t>Activatrice de la microcirculation artérielle </a:t>
            </a:r>
          </a:p>
          <a:p>
            <a:pPr marL="571500" indent="-571500">
              <a:buFont typeface="Arial" panose="020B0604020202020204" pitchFamily="34" charset="0"/>
              <a:buChar char="•"/>
            </a:pPr>
            <a:r>
              <a:rPr lang="fr-FR" sz="3600" dirty="0"/>
              <a:t>Anticoagulante*</a:t>
            </a:r>
          </a:p>
          <a:p>
            <a:pPr marL="571500" indent="-571500">
              <a:buFont typeface="Arial" panose="020B0604020202020204" pitchFamily="34" charset="0"/>
              <a:buChar char="•"/>
            </a:pPr>
            <a:r>
              <a:rPr lang="fr-FR" sz="3600" dirty="0"/>
              <a:t>anti-inflammatoire</a:t>
            </a:r>
          </a:p>
          <a:p>
            <a:pPr marL="571500" indent="-571500">
              <a:buFont typeface="Arial" panose="020B0604020202020204" pitchFamily="34" charset="0"/>
              <a:buChar char="•"/>
            </a:pPr>
            <a:r>
              <a:rPr lang="fr-FR" sz="3600" dirty="0"/>
              <a:t>antalgique  </a:t>
            </a:r>
          </a:p>
          <a:p>
            <a:pPr marL="571500" indent="-571500">
              <a:buFont typeface="Arial" panose="020B0604020202020204" pitchFamily="34" charset="0"/>
              <a:buChar char="•"/>
            </a:pPr>
            <a:r>
              <a:rPr lang="fr-FR" sz="3600" dirty="0"/>
              <a:t>Anti hématome*, cicatrisante cutanée dans les hématomes avec plaies</a:t>
            </a:r>
          </a:p>
          <a:p>
            <a:pPr marL="571500" indent="-571500">
              <a:buFont typeface="Arial" panose="020B0604020202020204" pitchFamily="34" charset="0"/>
              <a:buChar char="•"/>
            </a:pPr>
            <a:endParaRPr lang="fr-FR" sz="3600" dirty="0">
              <a:latin typeface="Lucida Sans Unicode"/>
              <a:cs typeface="Lucida Sans Unicode"/>
            </a:endParaRPr>
          </a:p>
        </p:txBody>
      </p:sp>
      <p:pic>
        <p:nvPicPr>
          <p:cNvPr id="3" name="Image 2">
            <a:extLst>
              <a:ext uri="{FF2B5EF4-FFF2-40B4-BE49-F238E27FC236}">
                <a16:creationId xmlns:a16="http://schemas.microsoft.com/office/drawing/2014/main" id="{9298316B-C250-4BCB-B0C5-2DB434EB9499}"/>
              </a:ext>
            </a:extLst>
          </p:cNvPr>
          <p:cNvPicPr>
            <a:picLocks noChangeAspect="1"/>
          </p:cNvPicPr>
          <p:nvPr/>
        </p:nvPicPr>
        <p:blipFill>
          <a:blip r:embed="rId6"/>
          <a:stretch>
            <a:fillRect/>
          </a:stretch>
        </p:blipFill>
        <p:spPr>
          <a:xfrm>
            <a:off x="5068972" y="5984110"/>
            <a:ext cx="3828933" cy="3125662"/>
          </a:xfrm>
          <a:prstGeom prst="rect">
            <a:avLst/>
          </a:prstGeom>
        </p:spPr>
      </p:pic>
      <p:sp>
        <p:nvSpPr>
          <p:cNvPr id="2" name="ZoneTexte 1">
            <a:extLst>
              <a:ext uri="{FF2B5EF4-FFF2-40B4-BE49-F238E27FC236}">
                <a16:creationId xmlns:a16="http://schemas.microsoft.com/office/drawing/2014/main" id="{F905EE81-561B-4094-9758-28EFD68CE6AF}"/>
              </a:ext>
            </a:extLst>
          </p:cNvPr>
          <p:cNvSpPr txBox="1"/>
          <p:nvPr/>
        </p:nvSpPr>
        <p:spPr>
          <a:xfrm>
            <a:off x="371950" y="9563100"/>
            <a:ext cx="9534050" cy="307777"/>
          </a:xfrm>
          <a:prstGeom prst="rect">
            <a:avLst/>
          </a:prstGeom>
          <a:noFill/>
        </p:spPr>
        <p:txBody>
          <a:bodyPr wrap="square" rtlCol="0">
            <a:spAutoFit/>
          </a:bodyPr>
          <a:lstStyle/>
          <a:p>
            <a:r>
              <a:rPr lang="fr-FR" sz="1400" dirty="0"/>
              <a:t>*LOBSTEIN Anne Lise, COUIC MARINIER Françoise, Actualités pharmaceutiques N°567, juin 2017</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1064" y="51375"/>
            <a:ext cx="11703052" cy="10287000"/>
          </a:xfrm>
          <a:prstGeom prst="rect">
            <a:avLst/>
          </a:prstGeom>
        </p:spPr>
      </p:pic>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16517680" y="8516680"/>
            <a:ext cx="1770319" cy="1770318"/>
          </a:xfrm>
          <a:prstGeom prst="rect">
            <a:avLst/>
          </a:prstGeom>
        </p:spPr>
      </p:pic>
      <p:sp>
        <p:nvSpPr>
          <p:cNvPr id="4" name="object 4"/>
          <p:cNvSpPr txBox="1">
            <a:spLocks noGrp="1"/>
          </p:cNvSpPr>
          <p:nvPr>
            <p:ph type="title"/>
          </p:nvPr>
        </p:nvSpPr>
        <p:spPr>
          <a:xfrm>
            <a:off x="6909588" y="1405001"/>
            <a:ext cx="6983273" cy="1397819"/>
          </a:xfrm>
          <a:prstGeom prst="rect">
            <a:avLst/>
          </a:prstGeom>
        </p:spPr>
        <p:txBody>
          <a:bodyPr vert="horz" wrap="square" lIns="0" tIns="12700" rIns="0" bIns="0" rtlCol="0">
            <a:spAutoFit/>
          </a:bodyPr>
          <a:lstStyle/>
          <a:p>
            <a:pPr marL="12700" algn="ctr">
              <a:lnSpc>
                <a:spcPct val="100000"/>
              </a:lnSpc>
              <a:spcBef>
                <a:spcPts val="100"/>
              </a:spcBef>
            </a:pPr>
            <a:r>
              <a:rPr lang="fr-FR" sz="4000" b="0" spc="-165" dirty="0">
                <a:solidFill>
                  <a:schemeClr val="tx1"/>
                </a:solidFill>
                <a:latin typeface="+mn-lt"/>
              </a:rPr>
              <a:t> Situation n°19</a:t>
            </a:r>
            <a:br>
              <a:rPr lang="fr-FR" spc="-165" dirty="0">
                <a:solidFill>
                  <a:srgbClr val="00B050"/>
                </a:solidFill>
                <a:latin typeface="+mn-lt"/>
              </a:rPr>
            </a:br>
            <a:r>
              <a:rPr lang="fr-FR" spc="-165" dirty="0">
                <a:solidFill>
                  <a:srgbClr val="00B050"/>
                </a:solidFill>
                <a:latin typeface="+mn-lt"/>
              </a:rPr>
              <a:t>Homme de 52 ans</a:t>
            </a:r>
            <a:endParaRPr spc="-130" dirty="0">
              <a:solidFill>
                <a:srgbClr val="00B050"/>
              </a:solidFill>
              <a:latin typeface="+mn-lt"/>
            </a:endParaRPr>
          </a:p>
        </p:txBody>
      </p:sp>
      <p:sp>
        <p:nvSpPr>
          <p:cNvPr id="7" name="ZoneTexte 6">
            <a:extLst>
              <a:ext uri="{FF2B5EF4-FFF2-40B4-BE49-F238E27FC236}">
                <a16:creationId xmlns:a16="http://schemas.microsoft.com/office/drawing/2014/main" id="{6F46DAFC-F843-48CC-9274-A4BFC94A7F1C}"/>
              </a:ext>
            </a:extLst>
          </p:cNvPr>
          <p:cNvSpPr txBox="1"/>
          <p:nvPr/>
        </p:nvSpPr>
        <p:spPr>
          <a:xfrm>
            <a:off x="8353626" y="3118886"/>
            <a:ext cx="8440480" cy="646331"/>
          </a:xfrm>
          <a:prstGeom prst="rect">
            <a:avLst/>
          </a:prstGeom>
          <a:noFill/>
        </p:spPr>
        <p:txBody>
          <a:bodyPr wrap="square" rtlCol="0">
            <a:spAutoFit/>
          </a:bodyPr>
          <a:lstStyle/>
          <a:p>
            <a:endParaRPr lang="fr-FR" dirty="0"/>
          </a:p>
          <a:p>
            <a:endParaRPr lang="fr-FR" dirty="0"/>
          </a:p>
        </p:txBody>
      </p:sp>
      <p:pic>
        <p:nvPicPr>
          <p:cNvPr id="5" name="Image 4">
            <a:extLst>
              <a:ext uri="{FF2B5EF4-FFF2-40B4-BE49-F238E27FC236}">
                <a16:creationId xmlns:a16="http://schemas.microsoft.com/office/drawing/2014/main" id="{E36F41F4-D318-4171-8857-BDBE3BA9B398}"/>
              </a:ext>
            </a:extLst>
          </p:cNvPr>
          <p:cNvPicPr>
            <a:picLocks noChangeAspect="1"/>
          </p:cNvPicPr>
          <p:nvPr/>
        </p:nvPicPr>
        <p:blipFill>
          <a:blip r:embed="rId4"/>
          <a:stretch>
            <a:fillRect/>
          </a:stretch>
        </p:blipFill>
        <p:spPr>
          <a:xfrm>
            <a:off x="179630" y="222575"/>
            <a:ext cx="5377586" cy="6438952"/>
          </a:xfrm>
          <a:prstGeom prst="rect">
            <a:avLst/>
          </a:prstGeom>
        </p:spPr>
      </p:pic>
      <p:pic>
        <p:nvPicPr>
          <p:cNvPr id="8" name="Image 7">
            <a:extLst>
              <a:ext uri="{FF2B5EF4-FFF2-40B4-BE49-F238E27FC236}">
                <a16:creationId xmlns:a16="http://schemas.microsoft.com/office/drawing/2014/main" id="{6B1FBD47-1221-46AF-AFFA-24E3A5CC0A3B}"/>
              </a:ext>
            </a:extLst>
          </p:cNvPr>
          <p:cNvPicPr>
            <a:picLocks noChangeAspect="1"/>
          </p:cNvPicPr>
          <p:nvPr/>
        </p:nvPicPr>
        <p:blipFill>
          <a:blip r:embed="rId5"/>
          <a:stretch>
            <a:fillRect/>
          </a:stretch>
        </p:blipFill>
        <p:spPr>
          <a:xfrm>
            <a:off x="11382350" y="3118886"/>
            <a:ext cx="6092130" cy="7164059"/>
          </a:xfrm>
          <a:prstGeom prst="rect">
            <a:avLst/>
          </a:prstGeom>
        </p:spPr>
      </p:pic>
      <p:sp>
        <p:nvSpPr>
          <p:cNvPr id="10" name="ZoneTexte 9">
            <a:extLst>
              <a:ext uri="{FF2B5EF4-FFF2-40B4-BE49-F238E27FC236}">
                <a16:creationId xmlns:a16="http://schemas.microsoft.com/office/drawing/2014/main" id="{826D0F23-CE63-467E-8E0B-D395B871C368}"/>
              </a:ext>
            </a:extLst>
          </p:cNvPr>
          <p:cNvSpPr txBox="1"/>
          <p:nvPr/>
        </p:nvSpPr>
        <p:spPr>
          <a:xfrm>
            <a:off x="381000" y="5999481"/>
            <a:ext cx="3505200" cy="584775"/>
          </a:xfrm>
          <a:prstGeom prst="rect">
            <a:avLst/>
          </a:prstGeom>
          <a:solidFill>
            <a:srgbClr val="FFFF00"/>
          </a:solidFill>
        </p:spPr>
        <p:txBody>
          <a:bodyPr wrap="square" rtlCol="0">
            <a:spAutoFit/>
          </a:bodyPr>
          <a:lstStyle/>
          <a:p>
            <a:pPr algn="ctr"/>
            <a:r>
              <a:rPr lang="fr-FR" sz="3200" dirty="0">
                <a:highlight>
                  <a:srgbClr val="FFFF00"/>
                </a:highlight>
              </a:rPr>
              <a:t>J « 0 »</a:t>
            </a:r>
          </a:p>
        </p:txBody>
      </p:sp>
      <p:sp>
        <p:nvSpPr>
          <p:cNvPr id="11" name="ZoneTexte 10">
            <a:extLst>
              <a:ext uri="{FF2B5EF4-FFF2-40B4-BE49-F238E27FC236}">
                <a16:creationId xmlns:a16="http://schemas.microsoft.com/office/drawing/2014/main" id="{1BE5FB73-473F-44ED-B393-5C5F62695EE1}"/>
              </a:ext>
            </a:extLst>
          </p:cNvPr>
          <p:cNvSpPr txBox="1"/>
          <p:nvPr/>
        </p:nvSpPr>
        <p:spPr>
          <a:xfrm>
            <a:off x="13577572" y="4610100"/>
            <a:ext cx="3491228" cy="584775"/>
          </a:xfrm>
          <a:prstGeom prst="rect">
            <a:avLst/>
          </a:prstGeom>
          <a:solidFill>
            <a:srgbClr val="FFFF00"/>
          </a:solidFill>
        </p:spPr>
        <p:txBody>
          <a:bodyPr wrap="square" rtlCol="0">
            <a:spAutoFit/>
          </a:bodyPr>
          <a:lstStyle/>
          <a:p>
            <a:pPr algn="ctr"/>
            <a:r>
              <a:rPr lang="fr-FR" sz="3200" dirty="0"/>
              <a:t>J «2 »</a:t>
            </a:r>
          </a:p>
        </p:txBody>
      </p:sp>
      <p:sp>
        <p:nvSpPr>
          <p:cNvPr id="6" name="ZoneTexte 5">
            <a:extLst>
              <a:ext uri="{FF2B5EF4-FFF2-40B4-BE49-F238E27FC236}">
                <a16:creationId xmlns:a16="http://schemas.microsoft.com/office/drawing/2014/main" id="{83C635CB-D36B-4A21-831C-E822A87B84EE}"/>
              </a:ext>
            </a:extLst>
          </p:cNvPr>
          <p:cNvSpPr txBox="1"/>
          <p:nvPr/>
        </p:nvSpPr>
        <p:spPr>
          <a:xfrm>
            <a:off x="5691986" y="2922330"/>
            <a:ext cx="5492505" cy="7478970"/>
          </a:xfrm>
          <a:prstGeom prst="rect">
            <a:avLst/>
          </a:prstGeom>
          <a:noFill/>
        </p:spPr>
        <p:txBody>
          <a:bodyPr wrap="square" rtlCol="0">
            <a:spAutoFit/>
          </a:bodyPr>
          <a:lstStyle/>
          <a:p>
            <a:pPr algn="ctr"/>
            <a:r>
              <a:rPr lang="fr-FR" sz="3200" dirty="0"/>
              <a:t>Entrée directe du domicile le 10/03/2022 pour la prise en charge des douleurs après une hernie discale.</a:t>
            </a:r>
          </a:p>
          <a:p>
            <a:pPr algn="ctr"/>
            <a:endParaRPr lang="fr-FR" sz="3200" dirty="0"/>
          </a:p>
          <a:p>
            <a:pPr algn="ctr"/>
            <a:r>
              <a:rPr lang="fr-FR" sz="3200" dirty="0"/>
              <a:t>Sous </a:t>
            </a:r>
            <a:r>
              <a:rPr lang="fr-FR" sz="3200" dirty="0" err="1"/>
              <a:t>lovenox</a:t>
            </a:r>
            <a:r>
              <a:rPr lang="fr-FR" sz="3200" dirty="0"/>
              <a:t>® 0.4 ml du 11/03/22 au 14/03/2022 </a:t>
            </a:r>
            <a:r>
              <a:rPr lang="fr-FR" sz="3200" dirty="0">
                <a:solidFill>
                  <a:srgbClr val="FF0000"/>
                </a:solidFill>
              </a:rPr>
              <a:t> </a:t>
            </a:r>
            <a:r>
              <a:rPr lang="fr-FR" sz="3200" dirty="0"/>
              <a:t>jusqu’à ce que l’antalgie lui permette de marcher correctement</a:t>
            </a:r>
          </a:p>
          <a:p>
            <a:pPr algn="ctr"/>
            <a:r>
              <a:rPr lang="fr-FR" sz="3200" dirty="0"/>
              <a:t> </a:t>
            </a:r>
          </a:p>
          <a:p>
            <a:pPr algn="ctr"/>
            <a:endParaRPr lang="fr-FR" sz="3200" dirty="0"/>
          </a:p>
          <a:p>
            <a:pPr algn="ctr"/>
            <a:r>
              <a:rPr lang="fr-FR" sz="3200" spc="-165" dirty="0"/>
              <a:t>Hématome/Ecchymose orteil sur frottement (chaussure) . </a:t>
            </a:r>
            <a:r>
              <a:rPr lang="fr-FR" sz="3200" dirty="0"/>
              <a:t>Fait seul ses applications d’Hélichryse</a:t>
            </a:r>
          </a:p>
        </p:txBody>
      </p:sp>
      <p:sp>
        <p:nvSpPr>
          <p:cNvPr id="13" name="Ellipse 12">
            <a:extLst>
              <a:ext uri="{FF2B5EF4-FFF2-40B4-BE49-F238E27FC236}">
                <a16:creationId xmlns:a16="http://schemas.microsoft.com/office/drawing/2014/main" id="{9E325777-ACE4-4972-9573-A2EB04E66172}"/>
              </a:ext>
            </a:extLst>
          </p:cNvPr>
          <p:cNvSpPr/>
          <p:nvPr/>
        </p:nvSpPr>
        <p:spPr>
          <a:xfrm>
            <a:off x="14630400" y="724806"/>
            <a:ext cx="2438400" cy="14663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bg1"/>
                </a:solidFill>
              </a:rPr>
              <a:t>En 2 jours</a:t>
            </a:r>
          </a:p>
        </p:txBody>
      </p:sp>
    </p:spTree>
    <p:extLst>
      <p:ext uri="{BB962C8B-B14F-4D97-AF65-F5344CB8AC3E}">
        <p14:creationId xmlns:p14="http://schemas.microsoft.com/office/powerpoint/2010/main" val="8584259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ject 5"/>
          <p:cNvPicPr/>
          <p:nvPr/>
        </p:nvPicPr>
        <p:blipFill>
          <a:blip r:embed="rId2" cstate="email">
            <a:extLst>
              <a:ext uri="{28A0092B-C50C-407E-A947-70E740481C1C}">
                <a14:useLocalDpi xmlns:a14="http://schemas.microsoft.com/office/drawing/2010/main"/>
              </a:ext>
            </a:extLst>
          </a:blip>
          <a:stretch>
            <a:fillRect/>
          </a:stretch>
        </p:blipFill>
        <p:spPr>
          <a:xfrm>
            <a:off x="13590527" y="8065"/>
            <a:ext cx="4697473" cy="3411068"/>
          </a:xfrm>
          <a:prstGeom prst="rect">
            <a:avLst/>
          </a:prstGeom>
        </p:spPr>
      </p:pic>
      <p:pic>
        <p:nvPicPr>
          <p:cNvPr id="2" name="Image 1">
            <a:extLst>
              <a:ext uri="{FF2B5EF4-FFF2-40B4-BE49-F238E27FC236}">
                <a16:creationId xmlns:a16="http://schemas.microsoft.com/office/drawing/2014/main" id="{EDA62075-A779-428E-B568-B277CD8AAC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52081" y="1713599"/>
            <a:ext cx="6591476" cy="4849853"/>
          </a:xfrm>
          <a:prstGeom prst="rect">
            <a:avLst/>
          </a:prstGeom>
        </p:spPr>
      </p:pic>
      <p:pic>
        <p:nvPicPr>
          <p:cNvPr id="13" name="Image 12">
            <a:extLst>
              <a:ext uri="{FF2B5EF4-FFF2-40B4-BE49-F238E27FC236}">
                <a16:creationId xmlns:a16="http://schemas.microsoft.com/office/drawing/2014/main" id="{A69C7F8C-EF60-463E-A234-9BFCB1735FDD}"/>
              </a:ext>
            </a:extLst>
          </p:cNvPr>
          <p:cNvPicPr/>
          <p:nvPr/>
        </p:nvPicPr>
        <p:blipFill>
          <a:blip r:embed="rId4" cstate="email">
            <a:extLst>
              <a:ext uri="{28A0092B-C50C-407E-A947-70E740481C1C}">
                <a14:useLocalDpi xmlns:a14="http://schemas.microsoft.com/office/drawing/2010/main"/>
              </a:ext>
            </a:extLst>
          </a:blip>
          <a:stretch>
            <a:fillRect/>
          </a:stretch>
        </p:blipFill>
        <p:spPr>
          <a:xfrm>
            <a:off x="690382" y="185651"/>
            <a:ext cx="4927205" cy="8767849"/>
          </a:xfrm>
          <a:prstGeom prst="rect">
            <a:avLst/>
          </a:prstGeom>
        </p:spPr>
      </p:pic>
      <p:pic>
        <p:nvPicPr>
          <p:cNvPr id="6" name="object 6"/>
          <p:cNvPicPr/>
          <p:nvPr/>
        </p:nvPicPr>
        <p:blipFill>
          <a:blip r:embed="rId5" cstate="email">
            <a:extLst>
              <a:ext uri="{28A0092B-C50C-407E-A947-70E740481C1C}">
                <a14:useLocalDpi xmlns:a14="http://schemas.microsoft.com/office/drawing/2010/main"/>
              </a:ext>
            </a:extLst>
          </a:blip>
          <a:stretch>
            <a:fillRect/>
          </a:stretch>
        </p:blipFill>
        <p:spPr>
          <a:xfrm>
            <a:off x="14196657" y="4916761"/>
            <a:ext cx="4096311" cy="5372949"/>
          </a:xfrm>
          <a:prstGeom prst="rect">
            <a:avLst/>
          </a:prstGeom>
        </p:spPr>
      </p:pic>
      <p:sp>
        <p:nvSpPr>
          <p:cNvPr id="7" name="object 7"/>
          <p:cNvSpPr txBox="1">
            <a:spLocks noGrp="1"/>
          </p:cNvSpPr>
          <p:nvPr>
            <p:ph type="title"/>
          </p:nvPr>
        </p:nvSpPr>
        <p:spPr>
          <a:xfrm>
            <a:off x="6936837" y="419100"/>
            <a:ext cx="3668568" cy="1182375"/>
          </a:xfrm>
          <a:prstGeom prst="rect">
            <a:avLst/>
          </a:prstGeom>
        </p:spPr>
        <p:txBody>
          <a:bodyPr vert="horz" wrap="square" lIns="0" tIns="12700" rIns="0" bIns="0" rtlCol="0">
            <a:spAutoFit/>
          </a:bodyPr>
          <a:lstStyle/>
          <a:p>
            <a:pPr marL="12700">
              <a:lnSpc>
                <a:spcPct val="100000"/>
              </a:lnSpc>
              <a:spcBef>
                <a:spcPts val="100"/>
              </a:spcBef>
            </a:pPr>
            <a:r>
              <a:rPr lang="fr-FR" sz="4000" b="0" spc="140" dirty="0">
                <a:solidFill>
                  <a:schemeClr val="tx1"/>
                </a:solidFill>
                <a:latin typeface="+mn-lt"/>
                <a:cs typeface="Arial MT"/>
              </a:rPr>
              <a:t>Situation n°36 </a:t>
            </a:r>
            <a:br>
              <a:rPr lang="fr-FR" sz="3600" b="0" spc="140" dirty="0">
                <a:solidFill>
                  <a:srgbClr val="A6C72E"/>
                </a:solidFill>
                <a:latin typeface="+mn-lt"/>
                <a:cs typeface="Arial MT"/>
              </a:rPr>
            </a:br>
            <a:r>
              <a:rPr lang="fr-FR" sz="3600" b="0" spc="140" dirty="0">
                <a:solidFill>
                  <a:srgbClr val="A6C72E"/>
                </a:solidFill>
                <a:latin typeface="+mn-lt"/>
                <a:cs typeface="Arial MT"/>
              </a:rPr>
              <a:t>Homme de 95 ans</a:t>
            </a:r>
            <a:endParaRPr sz="4000" b="0" spc="355" dirty="0">
              <a:solidFill>
                <a:srgbClr val="FF0000"/>
              </a:solidFill>
              <a:latin typeface="+mn-lt"/>
              <a:cs typeface="Arial MT"/>
            </a:endParaRPr>
          </a:p>
        </p:txBody>
      </p:sp>
      <p:grpSp>
        <p:nvGrpSpPr>
          <p:cNvPr id="9" name="object 9"/>
          <p:cNvGrpSpPr/>
          <p:nvPr/>
        </p:nvGrpSpPr>
        <p:grpSpPr>
          <a:xfrm>
            <a:off x="15941298" y="8516681"/>
            <a:ext cx="2346960" cy="1770380"/>
            <a:chOff x="15941298" y="8516681"/>
            <a:chExt cx="2346960" cy="1770380"/>
          </a:xfrm>
        </p:grpSpPr>
        <p:sp>
          <p:nvSpPr>
            <p:cNvPr id="10" name="object 10"/>
            <p:cNvSpPr/>
            <p:nvPr/>
          </p:nvSpPr>
          <p:spPr>
            <a:xfrm>
              <a:off x="15941298" y="8585194"/>
              <a:ext cx="2346960" cy="1701800"/>
            </a:xfrm>
            <a:custGeom>
              <a:avLst/>
              <a:gdLst/>
              <a:ahLst/>
              <a:cxnLst/>
              <a:rect l="l" t="t" r="r" b="b"/>
              <a:pathLst>
                <a:path w="2346959" h="1701800">
                  <a:moveTo>
                    <a:pt x="2346702" y="1701805"/>
                  </a:moveTo>
                  <a:lnTo>
                    <a:pt x="0" y="1701805"/>
                  </a:lnTo>
                  <a:lnTo>
                    <a:pt x="2685" y="1685200"/>
                  </a:lnTo>
                  <a:lnTo>
                    <a:pt x="11105" y="1639884"/>
                  </a:lnTo>
                  <a:lnTo>
                    <a:pt x="20558" y="1594822"/>
                  </a:lnTo>
                  <a:lnTo>
                    <a:pt x="31026" y="1550043"/>
                  </a:lnTo>
                  <a:lnTo>
                    <a:pt x="42489" y="1505578"/>
                  </a:lnTo>
                  <a:lnTo>
                    <a:pt x="54928" y="1461456"/>
                  </a:lnTo>
                  <a:lnTo>
                    <a:pt x="68322" y="1417708"/>
                  </a:lnTo>
                  <a:lnTo>
                    <a:pt x="82652" y="1374364"/>
                  </a:lnTo>
                  <a:lnTo>
                    <a:pt x="97899" y="1331454"/>
                  </a:lnTo>
                  <a:lnTo>
                    <a:pt x="114043" y="1289008"/>
                  </a:lnTo>
                  <a:lnTo>
                    <a:pt x="131064" y="1247055"/>
                  </a:lnTo>
                  <a:lnTo>
                    <a:pt x="148943" y="1205627"/>
                  </a:lnTo>
                  <a:lnTo>
                    <a:pt x="167660" y="1164752"/>
                  </a:lnTo>
                  <a:lnTo>
                    <a:pt x="187196" y="1124462"/>
                  </a:lnTo>
                  <a:lnTo>
                    <a:pt x="207530" y="1084785"/>
                  </a:lnTo>
                  <a:lnTo>
                    <a:pt x="228644" y="1045752"/>
                  </a:lnTo>
                  <a:lnTo>
                    <a:pt x="250517" y="1007394"/>
                  </a:lnTo>
                  <a:lnTo>
                    <a:pt x="273131" y="969740"/>
                  </a:lnTo>
                  <a:lnTo>
                    <a:pt x="296465" y="932819"/>
                  </a:lnTo>
                  <a:lnTo>
                    <a:pt x="320500" y="896663"/>
                  </a:lnTo>
                  <a:lnTo>
                    <a:pt x="345216" y="861302"/>
                  </a:lnTo>
                  <a:lnTo>
                    <a:pt x="370594" y="826764"/>
                  </a:lnTo>
                  <a:lnTo>
                    <a:pt x="396614" y="793081"/>
                  </a:lnTo>
                  <a:lnTo>
                    <a:pt x="434861" y="745369"/>
                  </a:lnTo>
                  <a:lnTo>
                    <a:pt x="472751" y="699293"/>
                  </a:lnTo>
                  <a:lnTo>
                    <a:pt x="510303" y="654840"/>
                  </a:lnTo>
                  <a:lnTo>
                    <a:pt x="547533" y="611994"/>
                  </a:lnTo>
                  <a:lnTo>
                    <a:pt x="584457" y="570740"/>
                  </a:lnTo>
                  <a:lnTo>
                    <a:pt x="621094" y="531063"/>
                  </a:lnTo>
                  <a:lnTo>
                    <a:pt x="657459" y="492950"/>
                  </a:lnTo>
                  <a:lnTo>
                    <a:pt x="693570" y="456384"/>
                  </a:lnTo>
                  <a:lnTo>
                    <a:pt x="729444" y="421351"/>
                  </a:lnTo>
                  <a:lnTo>
                    <a:pt x="765097" y="387836"/>
                  </a:lnTo>
                  <a:lnTo>
                    <a:pt x="800546" y="355825"/>
                  </a:lnTo>
                  <a:lnTo>
                    <a:pt x="835809" y="325302"/>
                  </a:lnTo>
                  <a:lnTo>
                    <a:pt x="870902" y="296253"/>
                  </a:lnTo>
                  <a:lnTo>
                    <a:pt x="905842" y="268663"/>
                  </a:lnTo>
                  <a:lnTo>
                    <a:pt x="940646" y="242516"/>
                  </a:lnTo>
                  <a:lnTo>
                    <a:pt x="975331" y="217799"/>
                  </a:lnTo>
                  <a:lnTo>
                    <a:pt x="1009915" y="194497"/>
                  </a:lnTo>
                  <a:lnTo>
                    <a:pt x="1044412" y="172593"/>
                  </a:lnTo>
                  <a:lnTo>
                    <a:pt x="1078842" y="152075"/>
                  </a:lnTo>
                  <a:lnTo>
                    <a:pt x="1113220" y="132926"/>
                  </a:lnTo>
                  <a:lnTo>
                    <a:pt x="1147564" y="115133"/>
                  </a:lnTo>
                  <a:lnTo>
                    <a:pt x="1216215" y="83552"/>
                  </a:lnTo>
                  <a:lnTo>
                    <a:pt x="1284932" y="57213"/>
                  </a:lnTo>
                  <a:lnTo>
                    <a:pt x="1353848" y="35998"/>
                  </a:lnTo>
                  <a:lnTo>
                    <a:pt x="1423101" y="19787"/>
                  </a:lnTo>
                  <a:lnTo>
                    <a:pt x="1492824" y="8463"/>
                  </a:lnTo>
                  <a:lnTo>
                    <a:pt x="1563153" y="1907"/>
                  </a:lnTo>
                  <a:lnTo>
                    <a:pt x="1634224" y="0"/>
                  </a:lnTo>
                  <a:lnTo>
                    <a:pt x="1670080" y="752"/>
                  </a:lnTo>
                  <a:lnTo>
                    <a:pt x="1742516" y="5596"/>
                  </a:lnTo>
                  <a:lnTo>
                    <a:pt x="1816032" y="14792"/>
                  </a:lnTo>
                  <a:lnTo>
                    <a:pt x="1890763" y="28222"/>
                  </a:lnTo>
                  <a:lnTo>
                    <a:pt x="1928627" y="36488"/>
                  </a:lnTo>
                  <a:lnTo>
                    <a:pt x="1966845" y="45768"/>
                  </a:lnTo>
                  <a:lnTo>
                    <a:pt x="2005434" y="56046"/>
                  </a:lnTo>
                  <a:lnTo>
                    <a:pt x="2044411" y="67309"/>
                  </a:lnTo>
                  <a:lnTo>
                    <a:pt x="2083794" y="79542"/>
                  </a:lnTo>
                  <a:lnTo>
                    <a:pt x="2123599" y="92729"/>
                  </a:lnTo>
                  <a:lnTo>
                    <a:pt x="2163843" y="106856"/>
                  </a:lnTo>
                  <a:lnTo>
                    <a:pt x="2204542" y="121908"/>
                  </a:lnTo>
                  <a:lnTo>
                    <a:pt x="2245715" y="137870"/>
                  </a:lnTo>
                  <a:lnTo>
                    <a:pt x="2287377" y="154727"/>
                  </a:lnTo>
                  <a:lnTo>
                    <a:pt x="2329546" y="172465"/>
                  </a:lnTo>
                  <a:lnTo>
                    <a:pt x="2346702" y="179941"/>
                  </a:lnTo>
                  <a:lnTo>
                    <a:pt x="2346702" y="1701805"/>
                  </a:lnTo>
                  <a:close/>
                </a:path>
              </a:pathLst>
            </a:custGeom>
            <a:solidFill>
              <a:srgbClr val="FFFFFF"/>
            </a:solidFill>
          </p:spPr>
          <p:txBody>
            <a:bodyPr wrap="square" lIns="0" tIns="0" rIns="0" bIns="0" rtlCol="0"/>
            <a:lstStyle/>
            <a:p>
              <a:endParaRPr/>
            </a:p>
          </p:txBody>
        </p:sp>
        <p:pic>
          <p:nvPicPr>
            <p:cNvPr id="11" name="object 11"/>
            <p:cNvPicPr/>
            <p:nvPr/>
          </p:nvPicPr>
          <p:blipFill>
            <a:blip r:embed="rId6" cstate="email">
              <a:extLst>
                <a:ext uri="{28A0092B-C50C-407E-A947-70E740481C1C}">
                  <a14:useLocalDpi xmlns:a14="http://schemas.microsoft.com/office/drawing/2010/main"/>
                </a:ext>
              </a:extLst>
            </a:blip>
            <a:stretch>
              <a:fillRect/>
            </a:stretch>
          </p:blipFill>
          <p:spPr>
            <a:xfrm>
              <a:off x="16517680" y="8516681"/>
              <a:ext cx="1770319" cy="1770317"/>
            </a:xfrm>
            <a:prstGeom prst="rect">
              <a:avLst/>
            </a:prstGeom>
          </p:spPr>
        </p:pic>
      </p:grpSp>
      <p:sp>
        <p:nvSpPr>
          <p:cNvPr id="4" name="ZoneTexte 3">
            <a:extLst>
              <a:ext uri="{FF2B5EF4-FFF2-40B4-BE49-F238E27FC236}">
                <a16:creationId xmlns:a16="http://schemas.microsoft.com/office/drawing/2014/main" id="{1731BD9C-D45E-4B08-B44B-9A51A4E4DE7D}"/>
              </a:ext>
            </a:extLst>
          </p:cNvPr>
          <p:cNvSpPr txBox="1"/>
          <p:nvPr/>
        </p:nvSpPr>
        <p:spPr>
          <a:xfrm>
            <a:off x="759427" y="4089756"/>
            <a:ext cx="3886200" cy="523220"/>
          </a:xfrm>
          <a:prstGeom prst="rect">
            <a:avLst/>
          </a:prstGeom>
          <a:solidFill>
            <a:srgbClr val="FFFF00"/>
          </a:solidFill>
        </p:spPr>
        <p:txBody>
          <a:bodyPr wrap="square" rtlCol="0">
            <a:spAutoFit/>
          </a:bodyPr>
          <a:lstStyle/>
          <a:p>
            <a:pPr algn="ctr"/>
            <a:r>
              <a:rPr lang="fr-FR" sz="2800" dirty="0"/>
              <a:t>11 SEPTEMBRE 2018</a:t>
            </a:r>
          </a:p>
        </p:txBody>
      </p:sp>
      <p:sp>
        <p:nvSpPr>
          <p:cNvPr id="12" name="ZoneTexte 11">
            <a:extLst>
              <a:ext uri="{FF2B5EF4-FFF2-40B4-BE49-F238E27FC236}">
                <a16:creationId xmlns:a16="http://schemas.microsoft.com/office/drawing/2014/main" id="{3ED0B683-BBBD-46A6-A929-3AE445CD26CC}"/>
              </a:ext>
            </a:extLst>
          </p:cNvPr>
          <p:cNvSpPr txBox="1"/>
          <p:nvPr/>
        </p:nvSpPr>
        <p:spPr>
          <a:xfrm>
            <a:off x="14213074" y="1710883"/>
            <a:ext cx="3588811" cy="584775"/>
          </a:xfrm>
          <a:prstGeom prst="rect">
            <a:avLst/>
          </a:prstGeom>
          <a:solidFill>
            <a:srgbClr val="FFFF00"/>
          </a:solidFill>
        </p:spPr>
        <p:txBody>
          <a:bodyPr wrap="square" rtlCol="0">
            <a:spAutoFit/>
          </a:bodyPr>
          <a:lstStyle/>
          <a:p>
            <a:pPr algn="ctr"/>
            <a:r>
              <a:rPr lang="fr-FR" sz="3200" dirty="0"/>
              <a:t>4 octobre 2018</a:t>
            </a:r>
          </a:p>
        </p:txBody>
      </p:sp>
      <p:sp>
        <p:nvSpPr>
          <p:cNvPr id="3" name="Ellipse 2">
            <a:extLst>
              <a:ext uri="{FF2B5EF4-FFF2-40B4-BE49-F238E27FC236}">
                <a16:creationId xmlns:a16="http://schemas.microsoft.com/office/drawing/2014/main" id="{8A63FB29-7410-4112-B480-1D01F9ECFC6C}"/>
              </a:ext>
            </a:extLst>
          </p:cNvPr>
          <p:cNvSpPr/>
          <p:nvPr/>
        </p:nvSpPr>
        <p:spPr>
          <a:xfrm>
            <a:off x="10621171" y="152377"/>
            <a:ext cx="2438400" cy="14663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bg1"/>
                </a:solidFill>
              </a:rPr>
              <a:t>En 24 jours</a:t>
            </a:r>
          </a:p>
        </p:txBody>
      </p:sp>
      <p:sp>
        <p:nvSpPr>
          <p:cNvPr id="8" name="ZoneTexte 7">
            <a:extLst>
              <a:ext uri="{FF2B5EF4-FFF2-40B4-BE49-F238E27FC236}">
                <a16:creationId xmlns:a16="http://schemas.microsoft.com/office/drawing/2014/main" id="{A3E674BE-7EEF-48E2-85FB-D140A0FB7729}"/>
              </a:ext>
            </a:extLst>
          </p:cNvPr>
          <p:cNvSpPr txBox="1"/>
          <p:nvPr/>
        </p:nvSpPr>
        <p:spPr>
          <a:xfrm>
            <a:off x="6286819" y="1601475"/>
            <a:ext cx="5236980" cy="4339650"/>
          </a:xfrm>
          <a:prstGeom prst="rect">
            <a:avLst/>
          </a:prstGeom>
          <a:noFill/>
        </p:spPr>
        <p:txBody>
          <a:bodyPr wrap="square" rtlCol="0">
            <a:spAutoFit/>
          </a:bodyPr>
          <a:lstStyle/>
          <a:p>
            <a:endParaRPr lang="fr-FR" dirty="0"/>
          </a:p>
          <a:p>
            <a:pPr algn="ctr"/>
            <a:r>
              <a:rPr lang="fr-FR" sz="2400" dirty="0"/>
              <a:t>Arrivée le 11/09/2018 de cardiologie suite à un angor instable. Coronarographie compliquée d'un volumineux hématome de sa cuisse D  empêchant une marche correcte sous Kardégic®75 mg  tous les jours et Calciparine®5 000 UI matin et soir du 13/09/2018 au 1/10/2018 </a:t>
            </a:r>
            <a:endParaRPr lang="fr-FR" dirty="0"/>
          </a:p>
          <a:p>
            <a:pPr algn="ctr"/>
            <a:r>
              <a:rPr lang="fr-FR" sz="2400" dirty="0"/>
              <a:t>ATCD: triple pontage en 1998</a:t>
            </a:r>
          </a:p>
          <a:p>
            <a:pPr algn="ctr"/>
            <a:r>
              <a:rPr lang="fr-FR" sz="2400" dirty="0"/>
              <a:t>Stent 2016</a:t>
            </a:r>
          </a:p>
          <a:p>
            <a:endParaRPr lang="fr-FR" dirty="0"/>
          </a:p>
        </p:txBody>
      </p:sp>
      <p:sp>
        <p:nvSpPr>
          <p:cNvPr id="14" name="Rectangle 13">
            <a:extLst>
              <a:ext uri="{FF2B5EF4-FFF2-40B4-BE49-F238E27FC236}">
                <a16:creationId xmlns:a16="http://schemas.microsoft.com/office/drawing/2014/main" id="{20536C1A-D1C2-4F65-8259-25724380F563}"/>
              </a:ext>
            </a:extLst>
          </p:cNvPr>
          <p:cNvSpPr/>
          <p:nvPr/>
        </p:nvSpPr>
        <p:spPr>
          <a:xfrm>
            <a:off x="12877800" y="5143500"/>
            <a:ext cx="2438400"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978FE949-550F-401D-AAE7-9BCDC6E2C1FD}"/>
              </a:ext>
            </a:extLst>
          </p:cNvPr>
          <p:cNvSpPr/>
          <p:nvPr/>
        </p:nvSpPr>
        <p:spPr>
          <a:xfrm>
            <a:off x="762000" y="3238500"/>
            <a:ext cx="1828800"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50" name="Image 6" descr="image003">
            <a:extLst>
              <a:ext uri="{FF2B5EF4-FFF2-40B4-BE49-F238E27FC236}">
                <a16:creationId xmlns:a16="http://schemas.microsoft.com/office/drawing/2014/main" id="{66F8F0A2-AC87-4125-984D-D37F2FDF5A58}"/>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899493" y="6765772"/>
            <a:ext cx="2962601" cy="32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Image 3" descr="image006">
            <a:extLst>
              <a:ext uri="{FF2B5EF4-FFF2-40B4-BE49-F238E27FC236}">
                <a16:creationId xmlns:a16="http://schemas.microsoft.com/office/drawing/2014/main" id="{13F94AF4-74E3-4798-AB6A-467CA5A451AA}"/>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144000" y="6710237"/>
            <a:ext cx="5104575" cy="3424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CD467892-DF47-4457-B59B-FC6B393EB194}"/>
              </a:ext>
            </a:extLst>
          </p:cNvPr>
          <p:cNvSpPr/>
          <p:nvPr/>
        </p:nvSpPr>
        <p:spPr>
          <a:xfrm>
            <a:off x="5894524" y="9766631"/>
            <a:ext cx="3034882" cy="52322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11 Septembre 2018</a:t>
            </a:r>
          </a:p>
        </p:txBody>
      </p:sp>
      <p:sp>
        <p:nvSpPr>
          <p:cNvPr id="17" name="Rectangle 16">
            <a:extLst>
              <a:ext uri="{FF2B5EF4-FFF2-40B4-BE49-F238E27FC236}">
                <a16:creationId xmlns:a16="http://schemas.microsoft.com/office/drawing/2014/main" id="{FD179FFC-84EF-4285-B741-6A404FDFFBFA}"/>
              </a:ext>
            </a:extLst>
          </p:cNvPr>
          <p:cNvSpPr/>
          <p:nvPr/>
        </p:nvSpPr>
        <p:spPr>
          <a:xfrm rot="550010">
            <a:off x="10621171" y="7535725"/>
            <a:ext cx="3011674" cy="61617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20 Septembre 2018</a:t>
            </a:r>
          </a:p>
        </p:txBody>
      </p:sp>
      <p:sp>
        <p:nvSpPr>
          <p:cNvPr id="18" name="Ellipse 17">
            <a:extLst>
              <a:ext uri="{FF2B5EF4-FFF2-40B4-BE49-F238E27FC236}">
                <a16:creationId xmlns:a16="http://schemas.microsoft.com/office/drawing/2014/main" id="{8DB79017-91AE-4683-AD99-2E6E1168E782}"/>
              </a:ext>
            </a:extLst>
          </p:cNvPr>
          <p:cNvSpPr/>
          <p:nvPr/>
        </p:nvSpPr>
        <p:spPr>
          <a:xfrm>
            <a:off x="14377593" y="6849034"/>
            <a:ext cx="2515558" cy="21607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t>En 10 jours</a:t>
            </a:r>
          </a:p>
        </p:txBody>
      </p:sp>
    </p:spTree>
    <p:extLst>
      <p:ext uri="{BB962C8B-B14F-4D97-AF65-F5344CB8AC3E}">
        <p14:creationId xmlns:p14="http://schemas.microsoft.com/office/powerpoint/2010/main" val="41557306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ject 5"/>
          <p:cNvPicPr/>
          <p:nvPr/>
        </p:nvPicPr>
        <p:blipFill>
          <a:blip r:embed="rId2" cstate="email">
            <a:extLst>
              <a:ext uri="{28A0092B-C50C-407E-A947-70E740481C1C}">
                <a14:useLocalDpi xmlns:a14="http://schemas.microsoft.com/office/drawing/2010/main"/>
              </a:ext>
            </a:extLst>
          </a:blip>
          <a:stretch>
            <a:fillRect/>
          </a:stretch>
        </p:blipFill>
        <p:spPr>
          <a:xfrm>
            <a:off x="13590526" y="14654"/>
            <a:ext cx="4697473" cy="3411068"/>
          </a:xfrm>
          <a:prstGeom prst="rect">
            <a:avLst/>
          </a:prstGeom>
        </p:spPr>
      </p:pic>
      <p:pic>
        <p:nvPicPr>
          <p:cNvPr id="6" name="object 6"/>
          <p:cNvPicPr/>
          <p:nvPr/>
        </p:nvPicPr>
        <p:blipFill>
          <a:blip r:embed="rId3" cstate="email">
            <a:extLst>
              <a:ext uri="{28A0092B-C50C-407E-A947-70E740481C1C}">
                <a14:useLocalDpi xmlns:a14="http://schemas.microsoft.com/office/drawing/2010/main"/>
              </a:ext>
            </a:extLst>
          </a:blip>
          <a:stretch>
            <a:fillRect/>
          </a:stretch>
        </p:blipFill>
        <p:spPr>
          <a:xfrm>
            <a:off x="14196657" y="4916761"/>
            <a:ext cx="4096311" cy="5372949"/>
          </a:xfrm>
          <a:prstGeom prst="rect">
            <a:avLst/>
          </a:prstGeom>
        </p:spPr>
      </p:pic>
      <p:sp>
        <p:nvSpPr>
          <p:cNvPr id="7" name="object 7"/>
          <p:cNvSpPr txBox="1">
            <a:spLocks noGrp="1"/>
          </p:cNvSpPr>
          <p:nvPr>
            <p:ph type="title"/>
          </p:nvPr>
        </p:nvSpPr>
        <p:spPr>
          <a:xfrm>
            <a:off x="5612774" y="5773497"/>
            <a:ext cx="4697474" cy="1243930"/>
          </a:xfrm>
          <a:prstGeom prst="rect">
            <a:avLst/>
          </a:prstGeom>
        </p:spPr>
        <p:txBody>
          <a:bodyPr vert="horz" wrap="square" lIns="0" tIns="12700" rIns="0" bIns="0" rtlCol="0">
            <a:spAutoFit/>
          </a:bodyPr>
          <a:lstStyle/>
          <a:p>
            <a:pPr marL="12700" algn="ctr">
              <a:lnSpc>
                <a:spcPct val="100000"/>
              </a:lnSpc>
              <a:spcBef>
                <a:spcPts val="100"/>
              </a:spcBef>
            </a:pPr>
            <a:r>
              <a:rPr lang="fr-FR" sz="4000" b="0" spc="140" dirty="0">
                <a:solidFill>
                  <a:schemeClr val="tx1"/>
                </a:solidFill>
                <a:latin typeface="+mn-lt"/>
                <a:cs typeface="Arial MT"/>
              </a:rPr>
              <a:t>Situation n°31</a:t>
            </a:r>
            <a:br>
              <a:rPr lang="fr-FR" sz="4000" b="0" spc="140" dirty="0">
                <a:solidFill>
                  <a:srgbClr val="A6C72E"/>
                </a:solidFill>
                <a:latin typeface="+mn-lt"/>
                <a:cs typeface="Arial MT"/>
              </a:rPr>
            </a:br>
            <a:r>
              <a:rPr lang="fr-FR" sz="4000" b="0" spc="140" dirty="0">
                <a:solidFill>
                  <a:srgbClr val="A6C72E"/>
                </a:solidFill>
                <a:latin typeface="+mn-lt"/>
                <a:cs typeface="Arial MT"/>
              </a:rPr>
              <a:t>Femme de 73 ans</a:t>
            </a:r>
            <a:endParaRPr sz="4400" b="0" spc="355" dirty="0">
              <a:solidFill>
                <a:srgbClr val="A6C72E"/>
              </a:solidFill>
              <a:latin typeface="+mn-lt"/>
              <a:cs typeface="Arial MT"/>
            </a:endParaRPr>
          </a:p>
        </p:txBody>
      </p:sp>
      <p:grpSp>
        <p:nvGrpSpPr>
          <p:cNvPr id="9" name="object 9"/>
          <p:cNvGrpSpPr/>
          <p:nvPr/>
        </p:nvGrpSpPr>
        <p:grpSpPr>
          <a:xfrm>
            <a:off x="15941298" y="8516681"/>
            <a:ext cx="2346960" cy="1770380"/>
            <a:chOff x="15941298" y="8516681"/>
            <a:chExt cx="2346960" cy="1770380"/>
          </a:xfrm>
        </p:grpSpPr>
        <p:sp>
          <p:nvSpPr>
            <p:cNvPr id="10" name="object 10"/>
            <p:cNvSpPr/>
            <p:nvPr/>
          </p:nvSpPr>
          <p:spPr>
            <a:xfrm>
              <a:off x="15941298" y="8585194"/>
              <a:ext cx="2346960" cy="1701800"/>
            </a:xfrm>
            <a:custGeom>
              <a:avLst/>
              <a:gdLst/>
              <a:ahLst/>
              <a:cxnLst/>
              <a:rect l="l" t="t" r="r" b="b"/>
              <a:pathLst>
                <a:path w="2346959" h="1701800">
                  <a:moveTo>
                    <a:pt x="2346702" y="1701805"/>
                  </a:moveTo>
                  <a:lnTo>
                    <a:pt x="0" y="1701805"/>
                  </a:lnTo>
                  <a:lnTo>
                    <a:pt x="2685" y="1685200"/>
                  </a:lnTo>
                  <a:lnTo>
                    <a:pt x="11105" y="1639884"/>
                  </a:lnTo>
                  <a:lnTo>
                    <a:pt x="20558" y="1594822"/>
                  </a:lnTo>
                  <a:lnTo>
                    <a:pt x="31026" y="1550043"/>
                  </a:lnTo>
                  <a:lnTo>
                    <a:pt x="42489" y="1505578"/>
                  </a:lnTo>
                  <a:lnTo>
                    <a:pt x="54928" y="1461456"/>
                  </a:lnTo>
                  <a:lnTo>
                    <a:pt x="68322" y="1417708"/>
                  </a:lnTo>
                  <a:lnTo>
                    <a:pt x="82652" y="1374364"/>
                  </a:lnTo>
                  <a:lnTo>
                    <a:pt x="97899" y="1331454"/>
                  </a:lnTo>
                  <a:lnTo>
                    <a:pt x="114043" y="1289008"/>
                  </a:lnTo>
                  <a:lnTo>
                    <a:pt x="131064" y="1247055"/>
                  </a:lnTo>
                  <a:lnTo>
                    <a:pt x="148943" y="1205627"/>
                  </a:lnTo>
                  <a:lnTo>
                    <a:pt x="167660" y="1164752"/>
                  </a:lnTo>
                  <a:lnTo>
                    <a:pt x="187196" y="1124462"/>
                  </a:lnTo>
                  <a:lnTo>
                    <a:pt x="207530" y="1084785"/>
                  </a:lnTo>
                  <a:lnTo>
                    <a:pt x="228644" y="1045752"/>
                  </a:lnTo>
                  <a:lnTo>
                    <a:pt x="250517" y="1007394"/>
                  </a:lnTo>
                  <a:lnTo>
                    <a:pt x="273131" y="969740"/>
                  </a:lnTo>
                  <a:lnTo>
                    <a:pt x="296465" y="932819"/>
                  </a:lnTo>
                  <a:lnTo>
                    <a:pt x="320500" y="896663"/>
                  </a:lnTo>
                  <a:lnTo>
                    <a:pt x="345216" y="861302"/>
                  </a:lnTo>
                  <a:lnTo>
                    <a:pt x="370594" y="826764"/>
                  </a:lnTo>
                  <a:lnTo>
                    <a:pt x="396614" y="793081"/>
                  </a:lnTo>
                  <a:lnTo>
                    <a:pt x="434861" y="745369"/>
                  </a:lnTo>
                  <a:lnTo>
                    <a:pt x="472751" y="699293"/>
                  </a:lnTo>
                  <a:lnTo>
                    <a:pt x="510303" y="654840"/>
                  </a:lnTo>
                  <a:lnTo>
                    <a:pt x="547533" y="611994"/>
                  </a:lnTo>
                  <a:lnTo>
                    <a:pt x="584457" y="570740"/>
                  </a:lnTo>
                  <a:lnTo>
                    <a:pt x="621094" y="531063"/>
                  </a:lnTo>
                  <a:lnTo>
                    <a:pt x="657459" y="492950"/>
                  </a:lnTo>
                  <a:lnTo>
                    <a:pt x="693570" y="456384"/>
                  </a:lnTo>
                  <a:lnTo>
                    <a:pt x="729444" y="421351"/>
                  </a:lnTo>
                  <a:lnTo>
                    <a:pt x="765097" y="387836"/>
                  </a:lnTo>
                  <a:lnTo>
                    <a:pt x="800546" y="355825"/>
                  </a:lnTo>
                  <a:lnTo>
                    <a:pt x="835809" y="325302"/>
                  </a:lnTo>
                  <a:lnTo>
                    <a:pt x="870902" y="296253"/>
                  </a:lnTo>
                  <a:lnTo>
                    <a:pt x="905842" y="268663"/>
                  </a:lnTo>
                  <a:lnTo>
                    <a:pt x="940646" y="242516"/>
                  </a:lnTo>
                  <a:lnTo>
                    <a:pt x="975331" y="217799"/>
                  </a:lnTo>
                  <a:lnTo>
                    <a:pt x="1009915" y="194497"/>
                  </a:lnTo>
                  <a:lnTo>
                    <a:pt x="1044412" y="172593"/>
                  </a:lnTo>
                  <a:lnTo>
                    <a:pt x="1078842" y="152075"/>
                  </a:lnTo>
                  <a:lnTo>
                    <a:pt x="1113220" y="132926"/>
                  </a:lnTo>
                  <a:lnTo>
                    <a:pt x="1147564" y="115133"/>
                  </a:lnTo>
                  <a:lnTo>
                    <a:pt x="1216215" y="83552"/>
                  </a:lnTo>
                  <a:lnTo>
                    <a:pt x="1284932" y="57213"/>
                  </a:lnTo>
                  <a:lnTo>
                    <a:pt x="1353848" y="35998"/>
                  </a:lnTo>
                  <a:lnTo>
                    <a:pt x="1423101" y="19787"/>
                  </a:lnTo>
                  <a:lnTo>
                    <a:pt x="1492824" y="8463"/>
                  </a:lnTo>
                  <a:lnTo>
                    <a:pt x="1563153" y="1907"/>
                  </a:lnTo>
                  <a:lnTo>
                    <a:pt x="1634224" y="0"/>
                  </a:lnTo>
                  <a:lnTo>
                    <a:pt x="1670080" y="752"/>
                  </a:lnTo>
                  <a:lnTo>
                    <a:pt x="1742516" y="5596"/>
                  </a:lnTo>
                  <a:lnTo>
                    <a:pt x="1816032" y="14792"/>
                  </a:lnTo>
                  <a:lnTo>
                    <a:pt x="1890763" y="28222"/>
                  </a:lnTo>
                  <a:lnTo>
                    <a:pt x="1928627" y="36488"/>
                  </a:lnTo>
                  <a:lnTo>
                    <a:pt x="1966845" y="45768"/>
                  </a:lnTo>
                  <a:lnTo>
                    <a:pt x="2005434" y="56046"/>
                  </a:lnTo>
                  <a:lnTo>
                    <a:pt x="2044411" y="67309"/>
                  </a:lnTo>
                  <a:lnTo>
                    <a:pt x="2083794" y="79542"/>
                  </a:lnTo>
                  <a:lnTo>
                    <a:pt x="2123599" y="92729"/>
                  </a:lnTo>
                  <a:lnTo>
                    <a:pt x="2163843" y="106856"/>
                  </a:lnTo>
                  <a:lnTo>
                    <a:pt x="2204542" y="121908"/>
                  </a:lnTo>
                  <a:lnTo>
                    <a:pt x="2245715" y="137870"/>
                  </a:lnTo>
                  <a:lnTo>
                    <a:pt x="2287377" y="154727"/>
                  </a:lnTo>
                  <a:lnTo>
                    <a:pt x="2329546" y="172465"/>
                  </a:lnTo>
                  <a:lnTo>
                    <a:pt x="2346702" y="179941"/>
                  </a:lnTo>
                  <a:lnTo>
                    <a:pt x="2346702" y="1701805"/>
                  </a:lnTo>
                  <a:close/>
                </a:path>
              </a:pathLst>
            </a:custGeom>
            <a:solidFill>
              <a:srgbClr val="FFFFFF"/>
            </a:solidFill>
          </p:spPr>
          <p:txBody>
            <a:bodyPr wrap="square" lIns="0" tIns="0" rIns="0" bIns="0" rtlCol="0"/>
            <a:lstStyle/>
            <a:p>
              <a:endParaRPr/>
            </a:p>
          </p:txBody>
        </p:sp>
        <p:pic>
          <p:nvPicPr>
            <p:cNvPr id="11" name="object 11"/>
            <p:cNvPicPr/>
            <p:nvPr/>
          </p:nvPicPr>
          <p:blipFill>
            <a:blip r:embed="rId4" cstate="email">
              <a:extLst>
                <a:ext uri="{28A0092B-C50C-407E-A947-70E740481C1C}">
                  <a14:useLocalDpi xmlns:a14="http://schemas.microsoft.com/office/drawing/2010/main"/>
                </a:ext>
              </a:extLst>
            </a:blip>
            <a:stretch>
              <a:fillRect/>
            </a:stretch>
          </p:blipFill>
          <p:spPr>
            <a:xfrm>
              <a:off x="16517680" y="8516681"/>
              <a:ext cx="1770319" cy="1770317"/>
            </a:xfrm>
            <a:prstGeom prst="rect">
              <a:avLst/>
            </a:prstGeom>
          </p:spPr>
        </p:pic>
      </p:grpSp>
      <p:pic>
        <p:nvPicPr>
          <p:cNvPr id="12" name="Image 11">
            <a:extLst>
              <a:ext uri="{FF2B5EF4-FFF2-40B4-BE49-F238E27FC236}">
                <a16:creationId xmlns:a16="http://schemas.microsoft.com/office/drawing/2014/main" id="{DC1B9D2B-BB0A-4212-B7AB-8542A028B31B}"/>
              </a:ext>
            </a:extLst>
          </p:cNvPr>
          <p:cNvPicPr/>
          <p:nvPr/>
        </p:nvPicPr>
        <p:blipFill>
          <a:blip r:embed="rId5" cstate="email">
            <a:extLst>
              <a:ext uri="{28A0092B-C50C-407E-A947-70E740481C1C}">
                <a14:useLocalDpi xmlns:a14="http://schemas.microsoft.com/office/drawing/2010/main"/>
              </a:ext>
            </a:extLst>
          </a:blip>
          <a:stretch>
            <a:fillRect/>
          </a:stretch>
        </p:blipFill>
        <p:spPr>
          <a:xfrm>
            <a:off x="685800" y="723900"/>
            <a:ext cx="6324600" cy="4800600"/>
          </a:xfrm>
          <a:prstGeom prst="rect">
            <a:avLst/>
          </a:prstGeom>
        </p:spPr>
      </p:pic>
      <p:pic>
        <p:nvPicPr>
          <p:cNvPr id="4" name="Image 3">
            <a:extLst>
              <a:ext uri="{FF2B5EF4-FFF2-40B4-BE49-F238E27FC236}">
                <a16:creationId xmlns:a16="http://schemas.microsoft.com/office/drawing/2014/main" id="{1C1B2E21-EA5B-439F-A13E-7353E1196814}"/>
              </a:ext>
            </a:extLst>
          </p:cNvPr>
          <p:cNvPicPr>
            <a:picLocks noChangeAspect="1"/>
          </p:cNvPicPr>
          <p:nvPr/>
        </p:nvPicPr>
        <p:blipFill>
          <a:blip r:embed="rId6"/>
          <a:stretch>
            <a:fillRect/>
          </a:stretch>
        </p:blipFill>
        <p:spPr>
          <a:xfrm>
            <a:off x="7652583" y="732692"/>
            <a:ext cx="9510622" cy="4800600"/>
          </a:xfrm>
          <a:prstGeom prst="rect">
            <a:avLst/>
          </a:prstGeom>
        </p:spPr>
      </p:pic>
      <p:sp>
        <p:nvSpPr>
          <p:cNvPr id="8" name="Rectangle 7">
            <a:extLst>
              <a:ext uri="{FF2B5EF4-FFF2-40B4-BE49-F238E27FC236}">
                <a16:creationId xmlns:a16="http://schemas.microsoft.com/office/drawing/2014/main" id="{AC3C687B-DF69-4618-BC80-A4198D1528EB}"/>
              </a:ext>
            </a:extLst>
          </p:cNvPr>
          <p:cNvSpPr/>
          <p:nvPr/>
        </p:nvSpPr>
        <p:spPr>
          <a:xfrm>
            <a:off x="12877801" y="4521535"/>
            <a:ext cx="4174348" cy="95358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ln w="0"/>
                <a:solidFill>
                  <a:schemeClr val="tx1"/>
                </a:solidFill>
                <a:effectLst>
                  <a:outerShdw blurRad="38100" dist="19050" dir="2700000" algn="tl" rotWithShape="0">
                    <a:schemeClr val="dk1">
                      <a:alpha val="40000"/>
                    </a:schemeClr>
                  </a:outerShdw>
                </a:effectLst>
              </a:rPr>
              <a:t>J 7 : le 9 février 2024</a:t>
            </a:r>
            <a:endParaRPr lang="fr-FR" sz="2800" dirty="0"/>
          </a:p>
        </p:txBody>
      </p:sp>
      <p:sp>
        <p:nvSpPr>
          <p:cNvPr id="15" name="Rectangle 14">
            <a:extLst>
              <a:ext uri="{FF2B5EF4-FFF2-40B4-BE49-F238E27FC236}">
                <a16:creationId xmlns:a16="http://schemas.microsoft.com/office/drawing/2014/main" id="{62D43826-CC25-414A-961F-1F73A153794C}"/>
              </a:ext>
            </a:extLst>
          </p:cNvPr>
          <p:cNvSpPr/>
          <p:nvPr/>
        </p:nvSpPr>
        <p:spPr>
          <a:xfrm>
            <a:off x="936548" y="4521535"/>
            <a:ext cx="4424166" cy="71262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ln w="0"/>
                <a:solidFill>
                  <a:schemeClr val="tx1"/>
                </a:solidFill>
                <a:effectLst>
                  <a:outerShdw blurRad="38100" dist="19050" dir="2700000" algn="tl" rotWithShape="0">
                    <a:schemeClr val="dk1">
                      <a:alpha val="40000"/>
                    </a:schemeClr>
                  </a:outerShdw>
                </a:effectLst>
              </a:rPr>
              <a:t>4 février 2024</a:t>
            </a:r>
            <a:endParaRPr lang="fr-FR" sz="2400" dirty="0"/>
          </a:p>
        </p:txBody>
      </p:sp>
      <p:sp>
        <p:nvSpPr>
          <p:cNvPr id="2" name="ZoneTexte 1">
            <a:extLst>
              <a:ext uri="{FF2B5EF4-FFF2-40B4-BE49-F238E27FC236}">
                <a16:creationId xmlns:a16="http://schemas.microsoft.com/office/drawing/2014/main" id="{F141287E-0119-4ADB-B264-51757B7ED49D}"/>
              </a:ext>
            </a:extLst>
          </p:cNvPr>
          <p:cNvSpPr txBox="1"/>
          <p:nvPr/>
        </p:nvSpPr>
        <p:spPr>
          <a:xfrm>
            <a:off x="152400" y="7048500"/>
            <a:ext cx="14325600" cy="2677656"/>
          </a:xfrm>
          <a:prstGeom prst="rect">
            <a:avLst/>
          </a:prstGeom>
          <a:noFill/>
        </p:spPr>
        <p:txBody>
          <a:bodyPr wrap="square" rtlCol="0">
            <a:spAutoFit/>
          </a:bodyPr>
          <a:lstStyle/>
          <a:p>
            <a:pPr algn="ctr"/>
            <a:r>
              <a:rPr lang="fr-FR" sz="2800" dirty="0"/>
              <a:t>Entrée le 29/01/2024</a:t>
            </a:r>
          </a:p>
          <a:p>
            <a:pPr algn="ctr"/>
            <a:r>
              <a:rPr lang="fr-FR" sz="2800" dirty="0"/>
              <a:t>Post prothèse totale du genou gauche, opérée le 25/01/2024 </a:t>
            </a:r>
          </a:p>
          <a:p>
            <a:pPr algn="ctr"/>
            <a:endParaRPr lang="fr-FR" sz="2800" dirty="0"/>
          </a:p>
          <a:p>
            <a:pPr algn="ctr"/>
            <a:r>
              <a:rPr lang="fr-FR" sz="2800" dirty="0"/>
              <a:t>Sous </a:t>
            </a:r>
            <a:r>
              <a:rPr lang="fr-FR" sz="2800" dirty="0" err="1"/>
              <a:t>lovenox</a:t>
            </a:r>
            <a:r>
              <a:rPr lang="fr-FR" sz="2800" dirty="0"/>
              <a:t>® 0.4 ml </a:t>
            </a:r>
          </a:p>
          <a:p>
            <a:pPr algn="ctr"/>
            <a:r>
              <a:rPr lang="fr-FR" sz="2800" dirty="0"/>
              <a:t>La patiente demande de la glace également</a:t>
            </a:r>
          </a:p>
          <a:p>
            <a:endParaRPr lang="fr-FR" sz="2800" dirty="0"/>
          </a:p>
        </p:txBody>
      </p:sp>
      <p:sp>
        <p:nvSpPr>
          <p:cNvPr id="14" name="Ellipse 13">
            <a:extLst>
              <a:ext uri="{FF2B5EF4-FFF2-40B4-BE49-F238E27FC236}">
                <a16:creationId xmlns:a16="http://schemas.microsoft.com/office/drawing/2014/main" id="{7656768E-E430-443C-815E-3227E7DFFEAD}"/>
              </a:ext>
            </a:extLst>
          </p:cNvPr>
          <p:cNvSpPr/>
          <p:nvPr/>
        </p:nvSpPr>
        <p:spPr>
          <a:xfrm>
            <a:off x="14478000" y="227789"/>
            <a:ext cx="2438400" cy="14663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bg1"/>
                </a:solidFill>
              </a:rPr>
              <a:t>En 7 jours</a:t>
            </a:r>
          </a:p>
        </p:txBody>
      </p:sp>
    </p:spTree>
    <p:extLst>
      <p:ext uri="{BB962C8B-B14F-4D97-AF65-F5344CB8AC3E}">
        <p14:creationId xmlns:p14="http://schemas.microsoft.com/office/powerpoint/2010/main" val="25079018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ject 5"/>
          <p:cNvPicPr/>
          <p:nvPr/>
        </p:nvPicPr>
        <p:blipFill>
          <a:blip r:embed="rId2" cstate="email">
            <a:extLst>
              <a:ext uri="{28A0092B-C50C-407E-A947-70E740481C1C}">
                <a14:useLocalDpi xmlns:a14="http://schemas.microsoft.com/office/drawing/2010/main"/>
              </a:ext>
            </a:extLst>
          </a:blip>
          <a:stretch>
            <a:fillRect/>
          </a:stretch>
        </p:blipFill>
        <p:spPr>
          <a:xfrm>
            <a:off x="13590527" y="1"/>
            <a:ext cx="4697473" cy="3411068"/>
          </a:xfrm>
          <a:prstGeom prst="rect">
            <a:avLst/>
          </a:prstGeom>
        </p:spPr>
      </p:pic>
      <p:pic>
        <p:nvPicPr>
          <p:cNvPr id="6" name="object 6"/>
          <p:cNvPicPr/>
          <p:nvPr/>
        </p:nvPicPr>
        <p:blipFill>
          <a:blip r:embed="rId3" cstate="email">
            <a:extLst>
              <a:ext uri="{28A0092B-C50C-407E-A947-70E740481C1C}">
                <a14:useLocalDpi xmlns:a14="http://schemas.microsoft.com/office/drawing/2010/main"/>
              </a:ext>
            </a:extLst>
          </a:blip>
          <a:stretch>
            <a:fillRect/>
          </a:stretch>
        </p:blipFill>
        <p:spPr>
          <a:xfrm>
            <a:off x="14196657" y="4916761"/>
            <a:ext cx="4096311" cy="5372949"/>
          </a:xfrm>
          <a:prstGeom prst="rect">
            <a:avLst/>
          </a:prstGeom>
        </p:spPr>
      </p:pic>
      <p:sp>
        <p:nvSpPr>
          <p:cNvPr id="7" name="object 7"/>
          <p:cNvSpPr txBox="1">
            <a:spLocks noGrp="1"/>
          </p:cNvSpPr>
          <p:nvPr>
            <p:ph type="title"/>
          </p:nvPr>
        </p:nvSpPr>
        <p:spPr>
          <a:xfrm>
            <a:off x="13000833" y="1951154"/>
            <a:ext cx="5104575" cy="1921039"/>
          </a:xfrm>
          <a:prstGeom prst="rect">
            <a:avLst/>
          </a:prstGeom>
        </p:spPr>
        <p:txBody>
          <a:bodyPr vert="horz" wrap="square" lIns="0" tIns="12700" rIns="0" bIns="0" rtlCol="0">
            <a:spAutoFit/>
          </a:bodyPr>
          <a:lstStyle/>
          <a:p>
            <a:pPr marL="12700" algn="ctr">
              <a:lnSpc>
                <a:spcPct val="100000"/>
              </a:lnSpc>
              <a:spcBef>
                <a:spcPts val="100"/>
              </a:spcBef>
            </a:pPr>
            <a:r>
              <a:rPr lang="fr-FR" sz="4000" b="0" spc="140" dirty="0">
                <a:solidFill>
                  <a:schemeClr val="tx1"/>
                </a:solidFill>
                <a:latin typeface="+mn-lt"/>
                <a:cs typeface="Arial MT"/>
              </a:rPr>
              <a:t>Situation n°45</a:t>
            </a:r>
            <a:br>
              <a:rPr lang="fr-FR" sz="4000" b="0" spc="140" dirty="0">
                <a:solidFill>
                  <a:schemeClr val="tx1"/>
                </a:solidFill>
                <a:latin typeface="+mn-lt"/>
                <a:cs typeface="Arial MT"/>
              </a:rPr>
            </a:br>
            <a:r>
              <a:rPr lang="fr-FR" sz="4000" b="0" spc="140" dirty="0">
                <a:solidFill>
                  <a:schemeClr val="tx1"/>
                </a:solidFill>
                <a:latin typeface="+mn-lt"/>
                <a:cs typeface="Arial MT"/>
              </a:rPr>
              <a:t>Homme de 81 ans</a:t>
            </a:r>
            <a:br>
              <a:rPr lang="fr-FR" sz="4000" b="0" spc="140" dirty="0">
                <a:solidFill>
                  <a:srgbClr val="A6C72E"/>
                </a:solidFill>
                <a:latin typeface="+mn-lt"/>
                <a:cs typeface="Arial MT"/>
              </a:rPr>
            </a:br>
            <a:endParaRPr sz="4400" b="0" spc="355" dirty="0">
              <a:solidFill>
                <a:srgbClr val="A6C72E"/>
              </a:solidFill>
              <a:latin typeface="+mn-lt"/>
              <a:cs typeface="Arial MT"/>
            </a:endParaRPr>
          </a:p>
        </p:txBody>
      </p:sp>
      <p:grpSp>
        <p:nvGrpSpPr>
          <p:cNvPr id="9" name="object 9"/>
          <p:cNvGrpSpPr/>
          <p:nvPr/>
        </p:nvGrpSpPr>
        <p:grpSpPr>
          <a:xfrm>
            <a:off x="15941298" y="8516681"/>
            <a:ext cx="2346960" cy="1770380"/>
            <a:chOff x="15941298" y="8516681"/>
            <a:chExt cx="2346960" cy="1770380"/>
          </a:xfrm>
        </p:grpSpPr>
        <p:sp>
          <p:nvSpPr>
            <p:cNvPr id="10" name="object 10"/>
            <p:cNvSpPr/>
            <p:nvPr/>
          </p:nvSpPr>
          <p:spPr>
            <a:xfrm>
              <a:off x="15941298" y="8585194"/>
              <a:ext cx="2346960" cy="1701800"/>
            </a:xfrm>
            <a:custGeom>
              <a:avLst/>
              <a:gdLst/>
              <a:ahLst/>
              <a:cxnLst/>
              <a:rect l="l" t="t" r="r" b="b"/>
              <a:pathLst>
                <a:path w="2346959" h="1701800">
                  <a:moveTo>
                    <a:pt x="2346702" y="1701805"/>
                  </a:moveTo>
                  <a:lnTo>
                    <a:pt x="0" y="1701805"/>
                  </a:lnTo>
                  <a:lnTo>
                    <a:pt x="2685" y="1685200"/>
                  </a:lnTo>
                  <a:lnTo>
                    <a:pt x="11105" y="1639884"/>
                  </a:lnTo>
                  <a:lnTo>
                    <a:pt x="20558" y="1594822"/>
                  </a:lnTo>
                  <a:lnTo>
                    <a:pt x="31026" y="1550043"/>
                  </a:lnTo>
                  <a:lnTo>
                    <a:pt x="42489" y="1505578"/>
                  </a:lnTo>
                  <a:lnTo>
                    <a:pt x="54928" y="1461456"/>
                  </a:lnTo>
                  <a:lnTo>
                    <a:pt x="68322" y="1417708"/>
                  </a:lnTo>
                  <a:lnTo>
                    <a:pt x="82652" y="1374364"/>
                  </a:lnTo>
                  <a:lnTo>
                    <a:pt x="97899" y="1331454"/>
                  </a:lnTo>
                  <a:lnTo>
                    <a:pt x="114043" y="1289008"/>
                  </a:lnTo>
                  <a:lnTo>
                    <a:pt x="131064" y="1247055"/>
                  </a:lnTo>
                  <a:lnTo>
                    <a:pt x="148943" y="1205627"/>
                  </a:lnTo>
                  <a:lnTo>
                    <a:pt x="167660" y="1164752"/>
                  </a:lnTo>
                  <a:lnTo>
                    <a:pt x="187196" y="1124462"/>
                  </a:lnTo>
                  <a:lnTo>
                    <a:pt x="207530" y="1084785"/>
                  </a:lnTo>
                  <a:lnTo>
                    <a:pt x="228644" y="1045752"/>
                  </a:lnTo>
                  <a:lnTo>
                    <a:pt x="250517" y="1007394"/>
                  </a:lnTo>
                  <a:lnTo>
                    <a:pt x="273131" y="969740"/>
                  </a:lnTo>
                  <a:lnTo>
                    <a:pt x="296465" y="932819"/>
                  </a:lnTo>
                  <a:lnTo>
                    <a:pt x="320500" y="896663"/>
                  </a:lnTo>
                  <a:lnTo>
                    <a:pt x="345216" y="861302"/>
                  </a:lnTo>
                  <a:lnTo>
                    <a:pt x="370594" y="826764"/>
                  </a:lnTo>
                  <a:lnTo>
                    <a:pt x="396614" y="793081"/>
                  </a:lnTo>
                  <a:lnTo>
                    <a:pt x="434861" y="745369"/>
                  </a:lnTo>
                  <a:lnTo>
                    <a:pt x="472751" y="699293"/>
                  </a:lnTo>
                  <a:lnTo>
                    <a:pt x="510303" y="654840"/>
                  </a:lnTo>
                  <a:lnTo>
                    <a:pt x="547533" y="611994"/>
                  </a:lnTo>
                  <a:lnTo>
                    <a:pt x="584457" y="570740"/>
                  </a:lnTo>
                  <a:lnTo>
                    <a:pt x="621094" y="531063"/>
                  </a:lnTo>
                  <a:lnTo>
                    <a:pt x="657459" y="492950"/>
                  </a:lnTo>
                  <a:lnTo>
                    <a:pt x="693570" y="456384"/>
                  </a:lnTo>
                  <a:lnTo>
                    <a:pt x="729444" y="421351"/>
                  </a:lnTo>
                  <a:lnTo>
                    <a:pt x="765097" y="387836"/>
                  </a:lnTo>
                  <a:lnTo>
                    <a:pt x="800546" y="355825"/>
                  </a:lnTo>
                  <a:lnTo>
                    <a:pt x="835809" y="325302"/>
                  </a:lnTo>
                  <a:lnTo>
                    <a:pt x="870902" y="296253"/>
                  </a:lnTo>
                  <a:lnTo>
                    <a:pt x="905842" y="268663"/>
                  </a:lnTo>
                  <a:lnTo>
                    <a:pt x="940646" y="242516"/>
                  </a:lnTo>
                  <a:lnTo>
                    <a:pt x="975331" y="217799"/>
                  </a:lnTo>
                  <a:lnTo>
                    <a:pt x="1009915" y="194497"/>
                  </a:lnTo>
                  <a:lnTo>
                    <a:pt x="1044412" y="172593"/>
                  </a:lnTo>
                  <a:lnTo>
                    <a:pt x="1078842" y="152075"/>
                  </a:lnTo>
                  <a:lnTo>
                    <a:pt x="1113220" y="132926"/>
                  </a:lnTo>
                  <a:lnTo>
                    <a:pt x="1147564" y="115133"/>
                  </a:lnTo>
                  <a:lnTo>
                    <a:pt x="1216215" y="83552"/>
                  </a:lnTo>
                  <a:lnTo>
                    <a:pt x="1284932" y="57213"/>
                  </a:lnTo>
                  <a:lnTo>
                    <a:pt x="1353848" y="35998"/>
                  </a:lnTo>
                  <a:lnTo>
                    <a:pt x="1423101" y="19787"/>
                  </a:lnTo>
                  <a:lnTo>
                    <a:pt x="1492824" y="8463"/>
                  </a:lnTo>
                  <a:lnTo>
                    <a:pt x="1563153" y="1907"/>
                  </a:lnTo>
                  <a:lnTo>
                    <a:pt x="1634224" y="0"/>
                  </a:lnTo>
                  <a:lnTo>
                    <a:pt x="1670080" y="752"/>
                  </a:lnTo>
                  <a:lnTo>
                    <a:pt x="1742516" y="5596"/>
                  </a:lnTo>
                  <a:lnTo>
                    <a:pt x="1816032" y="14792"/>
                  </a:lnTo>
                  <a:lnTo>
                    <a:pt x="1890763" y="28222"/>
                  </a:lnTo>
                  <a:lnTo>
                    <a:pt x="1928627" y="36488"/>
                  </a:lnTo>
                  <a:lnTo>
                    <a:pt x="1966845" y="45768"/>
                  </a:lnTo>
                  <a:lnTo>
                    <a:pt x="2005434" y="56046"/>
                  </a:lnTo>
                  <a:lnTo>
                    <a:pt x="2044411" y="67309"/>
                  </a:lnTo>
                  <a:lnTo>
                    <a:pt x="2083794" y="79542"/>
                  </a:lnTo>
                  <a:lnTo>
                    <a:pt x="2123599" y="92729"/>
                  </a:lnTo>
                  <a:lnTo>
                    <a:pt x="2163843" y="106856"/>
                  </a:lnTo>
                  <a:lnTo>
                    <a:pt x="2204542" y="121908"/>
                  </a:lnTo>
                  <a:lnTo>
                    <a:pt x="2245715" y="137870"/>
                  </a:lnTo>
                  <a:lnTo>
                    <a:pt x="2287377" y="154727"/>
                  </a:lnTo>
                  <a:lnTo>
                    <a:pt x="2329546" y="172465"/>
                  </a:lnTo>
                  <a:lnTo>
                    <a:pt x="2346702" y="179941"/>
                  </a:lnTo>
                  <a:lnTo>
                    <a:pt x="2346702" y="1701805"/>
                  </a:lnTo>
                  <a:close/>
                </a:path>
              </a:pathLst>
            </a:custGeom>
            <a:solidFill>
              <a:srgbClr val="FFFFFF"/>
            </a:solidFill>
          </p:spPr>
          <p:txBody>
            <a:bodyPr wrap="square" lIns="0" tIns="0" rIns="0" bIns="0" rtlCol="0"/>
            <a:lstStyle/>
            <a:p>
              <a:endParaRPr/>
            </a:p>
          </p:txBody>
        </p:sp>
        <p:pic>
          <p:nvPicPr>
            <p:cNvPr id="11" name="object 11"/>
            <p:cNvPicPr/>
            <p:nvPr/>
          </p:nvPicPr>
          <p:blipFill>
            <a:blip r:embed="rId4" cstate="email">
              <a:extLst>
                <a:ext uri="{28A0092B-C50C-407E-A947-70E740481C1C}">
                  <a14:useLocalDpi xmlns:a14="http://schemas.microsoft.com/office/drawing/2010/main"/>
                </a:ext>
              </a:extLst>
            </a:blip>
            <a:stretch>
              <a:fillRect/>
            </a:stretch>
          </p:blipFill>
          <p:spPr>
            <a:xfrm>
              <a:off x="16517680" y="8516681"/>
              <a:ext cx="1770319" cy="1770317"/>
            </a:xfrm>
            <a:prstGeom prst="rect">
              <a:avLst/>
            </a:prstGeom>
          </p:spPr>
        </p:pic>
      </p:grpSp>
      <p:sp>
        <p:nvSpPr>
          <p:cNvPr id="8" name="ZoneTexte 7">
            <a:extLst>
              <a:ext uri="{FF2B5EF4-FFF2-40B4-BE49-F238E27FC236}">
                <a16:creationId xmlns:a16="http://schemas.microsoft.com/office/drawing/2014/main" id="{963262E2-CF1A-4AF1-B253-490C5F267E32}"/>
              </a:ext>
            </a:extLst>
          </p:cNvPr>
          <p:cNvSpPr txBox="1"/>
          <p:nvPr/>
        </p:nvSpPr>
        <p:spPr>
          <a:xfrm>
            <a:off x="450077" y="178038"/>
            <a:ext cx="4191000" cy="523220"/>
          </a:xfrm>
          <a:prstGeom prst="rect">
            <a:avLst/>
          </a:prstGeom>
          <a:solidFill>
            <a:srgbClr val="FFFF00"/>
          </a:solidFill>
        </p:spPr>
        <p:txBody>
          <a:bodyPr wrap="square" rtlCol="0">
            <a:spAutoFit/>
          </a:bodyPr>
          <a:lstStyle/>
          <a:p>
            <a:r>
              <a:rPr lang="fr-FR" sz="2800" dirty="0"/>
              <a:t>J « 0 » 15 mars 2024</a:t>
            </a:r>
          </a:p>
        </p:txBody>
      </p:sp>
      <p:pic>
        <p:nvPicPr>
          <p:cNvPr id="2" name="Image 1">
            <a:extLst>
              <a:ext uri="{FF2B5EF4-FFF2-40B4-BE49-F238E27FC236}">
                <a16:creationId xmlns:a16="http://schemas.microsoft.com/office/drawing/2014/main" id="{C8FE8E4E-026F-4234-873E-63D95106FF1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5235" y="701258"/>
            <a:ext cx="5651508" cy="3914872"/>
          </a:xfrm>
          <a:prstGeom prst="rect">
            <a:avLst/>
          </a:prstGeom>
        </p:spPr>
      </p:pic>
      <p:pic>
        <p:nvPicPr>
          <p:cNvPr id="3" name="Image 2">
            <a:extLst>
              <a:ext uri="{FF2B5EF4-FFF2-40B4-BE49-F238E27FC236}">
                <a16:creationId xmlns:a16="http://schemas.microsoft.com/office/drawing/2014/main" id="{2A328B3F-CAA4-402F-9D0F-E067FD146F8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8041" y="4617944"/>
            <a:ext cx="5788702" cy="2283522"/>
          </a:xfrm>
          <a:prstGeom prst="rect">
            <a:avLst/>
          </a:prstGeom>
        </p:spPr>
      </p:pic>
      <p:sp>
        <p:nvSpPr>
          <p:cNvPr id="13" name="ZoneTexte 12">
            <a:extLst>
              <a:ext uri="{FF2B5EF4-FFF2-40B4-BE49-F238E27FC236}">
                <a16:creationId xmlns:a16="http://schemas.microsoft.com/office/drawing/2014/main" id="{E1B3A110-6702-4674-A674-C05A31AC3F8F}"/>
              </a:ext>
            </a:extLst>
          </p:cNvPr>
          <p:cNvSpPr txBox="1"/>
          <p:nvPr/>
        </p:nvSpPr>
        <p:spPr>
          <a:xfrm>
            <a:off x="288041" y="4616130"/>
            <a:ext cx="4191000" cy="523220"/>
          </a:xfrm>
          <a:prstGeom prst="rect">
            <a:avLst/>
          </a:prstGeom>
          <a:solidFill>
            <a:srgbClr val="FFFF00"/>
          </a:solidFill>
        </p:spPr>
        <p:txBody>
          <a:bodyPr wrap="square" rtlCol="0">
            <a:spAutoFit/>
          </a:bodyPr>
          <a:lstStyle/>
          <a:p>
            <a:r>
              <a:rPr lang="fr-FR" sz="2800" dirty="0"/>
              <a:t> J 6  21 mars 2024</a:t>
            </a:r>
          </a:p>
        </p:txBody>
      </p:sp>
      <p:pic>
        <p:nvPicPr>
          <p:cNvPr id="4" name="Image 3">
            <a:extLst>
              <a:ext uri="{FF2B5EF4-FFF2-40B4-BE49-F238E27FC236}">
                <a16:creationId xmlns:a16="http://schemas.microsoft.com/office/drawing/2014/main" id="{8BF9D176-705A-424A-84F6-B10B42913A3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6200000">
            <a:off x="1402673" y="6171070"/>
            <a:ext cx="2631301" cy="4828248"/>
          </a:xfrm>
          <a:prstGeom prst="rect">
            <a:avLst/>
          </a:prstGeom>
        </p:spPr>
      </p:pic>
      <p:sp>
        <p:nvSpPr>
          <p:cNvPr id="12" name="ZoneTexte 11">
            <a:extLst>
              <a:ext uri="{FF2B5EF4-FFF2-40B4-BE49-F238E27FC236}">
                <a16:creationId xmlns:a16="http://schemas.microsoft.com/office/drawing/2014/main" id="{229A2499-3286-41F2-93E5-CBD962B10116}"/>
              </a:ext>
            </a:extLst>
          </p:cNvPr>
          <p:cNvSpPr txBox="1"/>
          <p:nvPr/>
        </p:nvSpPr>
        <p:spPr>
          <a:xfrm>
            <a:off x="211017" y="6901466"/>
            <a:ext cx="4345048" cy="523220"/>
          </a:xfrm>
          <a:prstGeom prst="rect">
            <a:avLst/>
          </a:prstGeom>
          <a:solidFill>
            <a:srgbClr val="FFFF00"/>
          </a:solidFill>
          <a:ln>
            <a:solidFill>
              <a:schemeClr val="tx2">
                <a:lumMod val="20000"/>
                <a:lumOff val="80000"/>
              </a:schemeClr>
            </a:solidFill>
          </a:ln>
        </p:spPr>
        <p:txBody>
          <a:bodyPr wrap="square" rtlCol="0">
            <a:spAutoFit/>
          </a:bodyPr>
          <a:lstStyle/>
          <a:p>
            <a:r>
              <a:rPr lang="fr-FR" sz="2800" dirty="0"/>
              <a:t>J 12      27 mars 2024 </a:t>
            </a:r>
          </a:p>
        </p:txBody>
      </p:sp>
      <p:pic>
        <p:nvPicPr>
          <p:cNvPr id="14" name="Image 13">
            <a:extLst>
              <a:ext uri="{FF2B5EF4-FFF2-40B4-BE49-F238E27FC236}">
                <a16:creationId xmlns:a16="http://schemas.microsoft.com/office/drawing/2014/main" id="{C0740A72-2906-43DC-A3D1-5A88554A3FD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62183" y="701258"/>
            <a:ext cx="6434138" cy="3915534"/>
          </a:xfrm>
          <a:prstGeom prst="rect">
            <a:avLst/>
          </a:prstGeom>
        </p:spPr>
      </p:pic>
      <p:sp>
        <p:nvSpPr>
          <p:cNvPr id="16" name="ZoneTexte 15">
            <a:extLst>
              <a:ext uri="{FF2B5EF4-FFF2-40B4-BE49-F238E27FC236}">
                <a16:creationId xmlns:a16="http://schemas.microsoft.com/office/drawing/2014/main" id="{E9518B07-AC16-4275-809D-D4BDAD199B36}"/>
              </a:ext>
            </a:extLst>
          </p:cNvPr>
          <p:cNvSpPr txBox="1"/>
          <p:nvPr/>
        </p:nvSpPr>
        <p:spPr>
          <a:xfrm>
            <a:off x="6831400" y="153713"/>
            <a:ext cx="4191000" cy="523220"/>
          </a:xfrm>
          <a:prstGeom prst="rect">
            <a:avLst/>
          </a:prstGeom>
          <a:solidFill>
            <a:srgbClr val="FFFF00"/>
          </a:solidFill>
        </p:spPr>
        <p:txBody>
          <a:bodyPr wrap="square" rtlCol="0">
            <a:spAutoFit/>
          </a:bodyPr>
          <a:lstStyle/>
          <a:p>
            <a:r>
              <a:rPr lang="fr-FR" sz="2800" dirty="0"/>
              <a:t>J 33  17 avril 2024</a:t>
            </a:r>
          </a:p>
        </p:txBody>
      </p:sp>
      <p:sp>
        <p:nvSpPr>
          <p:cNvPr id="17" name="Ellipse 16">
            <a:extLst>
              <a:ext uri="{FF2B5EF4-FFF2-40B4-BE49-F238E27FC236}">
                <a16:creationId xmlns:a16="http://schemas.microsoft.com/office/drawing/2014/main" id="{4E3E28AB-84B6-43C8-9D05-EFCE9FE2F3A5}"/>
              </a:ext>
            </a:extLst>
          </p:cNvPr>
          <p:cNvSpPr/>
          <p:nvPr/>
        </p:nvSpPr>
        <p:spPr>
          <a:xfrm>
            <a:off x="14710292" y="311109"/>
            <a:ext cx="2438400" cy="14663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bg1"/>
                </a:solidFill>
              </a:rPr>
              <a:t>En 45 jours</a:t>
            </a:r>
          </a:p>
        </p:txBody>
      </p:sp>
      <p:pic>
        <p:nvPicPr>
          <p:cNvPr id="18" name="Image 17">
            <a:extLst>
              <a:ext uri="{FF2B5EF4-FFF2-40B4-BE49-F238E27FC236}">
                <a16:creationId xmlns:a16="http://schemas.microsoft.com/office/drawing/2014/main" id="{196FD2A9-2316-4461-A874-C99E479E499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267717" y="4744573"/>
            <a:ext cx="7352558" cy="5388713"/>
          </a:xfrm>
          <a:prstGeom prst="rect">
            <a:avLst/>
          </a:prstGeom>
        </p:spPr>
      </p:pic>
      <p:sp>
        <p:nvSpPr>
          <p:cNvPr id="19" name="ZoneTexte 18">
            <a:extLst>
              <a:ext uri="{FF2B5EF4-FFF2-40B4-BE49-F238E27FC236}">
                <a16:creationId xmlns:a16="http://schemas.microsoft.com/office/drawing/2014/main" id="{184CBB27-B74A-497D-88C6-06EA0175FF72}"/>
              </a:ext>
            </a:extLst>
          </p:cNvPr>
          <p:cNvSpPr txBox="1"/>
          <p:nvPr/>
        </p:nvSpPr>
        <p:spPr>
          <a:xfrm>
            <a:off x="11299594" y="7625340"/>
            <a:ext cx="2353338" cy="707886"/>
          </a:xfrm>
          <a:prstGeom prst="rect">
            <a:avLst/>
          </a:prstGeom>
          <a:solidFill>
            <a:srgbClr val="FFFF00"/>
          </a:solidFill>
        </p:spPr>
        <p:txBody>
          <a:bodyPr wrap="square" rtlCol="0">
            <a:spAutoFit/>
          </a:bodyPr>
          <a:lstStyle/>
          <a:p>
            <a:r>
              <a:rPr lang="fr-FR" sz="2000" dirty="0"/>
              <a:t>J 45   29 avril 2024 sortie de SMR</a:t>
            </a:r>
          </a:p>
        </p:txBody>
      </p:sp>
      <p:sp>
        <p:nvSpPr>
          <p:cNvPr id="20" name="ZoneTexte 19">
            <a:extLst>
              <a:ext uri="{FF2B5EF4-FFF2-40B4-BE49-F238E27FC236}">
                <a16:creationId xmlns:a16="http://schemas.microsoft.com/office/drawing/2014/main" id="{4B9DC30E-EEBD-4449-AEE6-1DB9124C88B7}"/>
              </a:ext>
            </a:extLst>
          </p:cNvPr>
          <p:cNvSpPr txBox="1"/>
          <p:nvPr/>
        </p:nvSpPr>
        <p:spPr>
          <a:xfrm>
            <a:off x="13831903" y="4239798"/>
            <a:ext cx="4242490" cy="4093428"/>
          </a:xfrm>
          <a:prstGeom prst="rect">
            <a:avLst/>
          </a:prstGeom>
          <a:noFill/>
        </p:spPr>
        <p:txBody>
          <a:bodyPr wrap="square" rtlCol="0">
            <a:spAutoFit/>
          </a:bodyPr>
          <a:lstStyle/>
          <a:p>
            <a:pPr algn="ctr"/>
            <a:r>
              <a:rPr lang="fr-FR" sz="2000" dirty="0"/>
              <a:t>Entré le 13/03/2024, suite d'une fracture de l'acétabulum gauche traitée par ostéosynthèse le 10/03/24 dans un contexte de chutes à répétition chez un patient en unité pour personnes âgées désorientées. Appui autorisé</a:t>
            </a:r>
          </a:p>
          <a:p>
            <a:pPr algn="ctr"/>
            <a:r>
              <a:rPr lang="fr-FR" sz="2000" dirty="0">
                <a:solidFill>
                  <a:srgbClr val="FF0000"/>
                </a:solidFill>
              </a:rPr>
              <a:t> </a:t>
            </a:r>
          </a:p>
          <a:p>
            <a:pPr algn="ctr"/>
            <a:r>
              <a:rPr lang="fr-FR" sz="2000" dirty="0">
                <a:solidFill>
                  <a:schemeClr val="tx2"/>
                </a:solidFill>
              </a:rPr>
              <a:t>ATCD: Démence mixte, vasculaire et neurodégénérative type Alzheimer</a:t>
            </a:r>
          </a:p>
          <a:p>
            <a:pPr algn="ctr"/>
            <a:endParaRPr lang="fr-FR" sz="2000" dirty="0"/>
          </a:p>
          <a:p>
            <a:pPr algn="ctr"/>
            <a:r>
              <a:rPr lang="fr-FR" sz="2000" dirty="0"/>
              <a:t>Sous </a:t>
            </a:r>
            <a:r>
              <a:rPr lang="fr-FR" sz="2000" dirty="0" err="1"/>
              <a:t>lovenox</a:t>
            </a:r>
            <a:r>
              <a:rPr lang="fr-FR" sz="2000" dirty="0"/>
              <a:t>® 0.4 ml (était sous Eliquis pour FA jusqu’à sa chute)</a:t>
            </a:r>
          </a:p>
        </p:txBody>
      </p:sp>
      <p:sp>
        <p:nvSpPr>
          <p:cNvPr id="15" name="Rectangle 14">
            <a:extLst>
              <a:ext uri="{FF2B5EF4-FFF2-40B4-BE49-F238E27FC236}">
                <a16:creationId xmlns:a16="http://schemas.microsoft.com/office/drawing/2014/main" id="{8170012F-B3F4-486C-A198-0898676B1515}"/>
              </a:ext>
            </a:extLst>
          </p:cNvPr>
          <p:cNvSpPr/>
          <p:nvPr/>
        </p:nvSpPr>
        <p:spPr>
          <a:xfrm>
            <a:off x="3810000" y="1714500"/>
            <a:ext cx="746065"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87707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F6ECDE9-42EB-4898-AEA7-C330647B069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18368" y="540412"/>
            <a:ext cx="3062633" cy="6227354"/>
          </a:xfrm>
          <a:prstGeom prst="rect">
            <a:avLst/>
          </a:prstGeom>
        </p:spPr>
      </p:pic>
      <p:pic>
        <p:nvPicPr>
          <p:cNvPr id="5" name="object 5"/>
          <p:cNvPicPr/>
          <p:nvPr/>
        </p:nvPicPr>
        <p:blipFill>
          <a:blip r:embed="rId3" cstate="email">
            <a:extLst>
              <a:ext uri="{28A0092B-C50C-407E-A947-70E740481C1C}">
                <a14:useLocalDpi xmlns:a14="http://schemas.microsoft.com/office/drawing/2010/main"/>
              </a:ext>
            </a:extLst>
          </a:blip>
          <a:stretch>
            <a:fillRect/>
          </a:stretch>
        </p:blipFill>
        <p:spPr>
          <a:xfrm>
            <a:off x="13590527" y="1"/>
            <a:ext cx="4697473" cy="3411068"/>
          </a:xfrm>
          <a:prstGeom prst="rect">
            <a:avLst/>
          </a:prstGeom>
        </p:spPr>
      </p:pic>
      <p:pic>
        <p:nvPicPr>
          <p:cNvPr id="6" name="object 6"/>
          <p:cNvPicPr/>
          <p:nvPr/>
        </p:nvPicPr>
        <p:blipFill>
          <a:blip r:embed="rId4" cstate="email">
            <a:extLst>
              <a:ext uri="{28A0092B-C50C-407E-A947-70E740481C1C}">
                <a14:useLocalDpi xmlns:a14="http://schemas.microsoft.com/office/drawing/2010/main"/>
              </a:ext>
            </a:extLst>
          </a:blip>
          <a:stretch>
            <a:fillRect/>
          </a:stretch>
        </p:blipFill>
        <p:spPr>
          <a:xfrm>
            <a:off x="14196657" y="4916761"/>
            <a:ext cx="4096311" cy="5372949"/>
          </a:xfrm>
          <a:prstGeom prst="rect">
            <a:avLst/>
          </a:prstGeom>
        </p:spPr>
      </p:pic>
      <p:sp>
        <p:nvSpPr>
          <p:cNvPr id="7" name="object 7"/>
          <p:cNvSpPr txBox="1">
            <a:spLocks noGrp="1"/>
          </p:cNvSpPr>
          <p:nvPr>
            <p:ph type="title"/>
          </p:nvPr>
        </p:nvSpPr>
        <p:spPr>
          <a:xfrm>
            <a:off x="12930220" y="35022"/>
            <a:ext cx="5104575" cy="2536592"/>
          </a:xfrm>
          <a:prstGeom prst="rect">
            <a:avLst/>
          </a:prstGeom>
        </p:spPr>
        <p:txBody>
          <a:bodyPr vert="horz" wrap="square" lIns="0" tIns="12700" rIns="0" bIns="0" rtlCol="0">
            <a:spAutoFit/>
          </a:bodyPr>
          <a:lstStyle/>
          <a:p>
            <a:pPr marL="12700" algn="ctr">
              <a:lnSpc>
                <a:spcPct val="100000"/>
              </a:lnSpc>
              <a:spcBef>
                <a:spcPts val="100"/>
              </a:spcBef>
            </a:pPr>
            <a:r>
              <a:rPr lang="fr-FR" sz="4000" b="0" spc="140" dirty="0">
                <a:solidFill>
                  <a:schemeClr val="tx1"/>
                </a:solidFill>
                <a:latin typeface="+mn-lt"/>
                <a:cs typeface="Arial MT"/>
              </a:rPr>
              <a:t>Situation n°48</a:t>
            </a:r>
            <a:br>
              <a:rPr lang="fr-FR" sz="4000" b="0" spc="140" dirty="0">
                <a:solidFill>
                  <a:srgbClr val="A6C72E"/>
                </a:solidFill>
                <a:latin typeface="+mn-lt"/>
                <a:cs typeface="Arial MT"/>
              </a:rPr>
            </a:br>
            <a:r>
              <a:rPr lang="fr-FR" sz="4000" b="0" spc="140" dirty="0">
                <a:solidFill>
                  <a:srgbClr val="00B050"/>
                </a:solidFill>
                <a:latin typeface="+mn-lt"/>
                <a:cs typeface="Arial MT"/>
              </a:rPr>
              <a:t>Femme de 91 ans</a:t>
            </a:r>
            <a:br>
              <a:rPr lang="fr-FR" sz="4000" b="0" spc="140" dirty="0">
                <a:solidFill>
                  <a:srgbClr val="A6C72E"/>
                </a:solidFill>
                <a:latin typeface="+mn-lt"/>
                <a:cs typeface="Arial MT"/>
              </a:rPr>
            </a:br>
            <a:br>
              <a:rPr lang="fr-FR" sz="4000" b="0" spc="140" dirty="0">
                <a:solidFill>
                  <a:srgbClr val="A6C72E"/>
                </a:solidFill>
                <a:latin typeface="+mn-lt"/>
                <a:cs typeface="Arial MT"/>
              </a:rPr>
            </a:br>
            <a:endParaRPr sz="4400" b="0" spc="355" dirty="0">
              <a:solidFill>
                <a:srgbClr val="FF0000"/>
              </a:solidFill>
              <a:latin typeface="+mn-lt"/>
              <a:cs typeface="Arial MT"/>
            </a:endParaRPr>
          </a:p>
        </p:txBody>
      </p:sp>
      <p:grpSp>
        <p:nvGrpSpPr>
          <p:cNvPr id="9" name="object 9"/>
          <p:cNvGrpSpPr/>
          <p:nvPr/>
        </p:nvGrpSpPr>
        <p:grpSpPr>
          <a:xfrm>
            <a:off x="15941298" y="8516681"/>
            <a:ext cx="2346960" cy="1770380"/>
            <a:chOff x="15941298" y="8516681"/>
            <a:chExt cx="2346960" cy="1770380"/>
          </a:xfrm>
        </p:grpSpPr>
        <p:sp>
          <p:nvSpPr>
            <p:cNvPr id="10" name="object 10"/>
            <p:cNvSpPr/>
            <p:nvPr/>
          </p:nvSpPr>
          <p:spPr>
            <a:xfrm>
              <a:off x="15941298" y="8585194"/>
              <a:ext cx="2346960" cy="1701800"/>
            </a:xfrm>
            <a:custGeom>
              <a:avLst/>
              <a:gdLst/>
              <a:ahLst/>
              <a:cxnLst/>
              <a:rect l="l" t="t" r="r" b="b"/>
              <a:pathLst>
                <a:path w="2346959" h="1701800">
                  <a:moveTo>
                    <a:pt x="2346702" y="1701805"/>
                  </a:moveTo>
                  <a:lnTo>
                    <a:pt x="0" y="1701805"/>
                  </a:lnTo>
                  <a:lnTo>
                    <a:pt x="2685" y="1685200"/>
                  </a:lnTo>
                  <a:lnTo>
                    <a:pt x="11105" y="1639884"/>
                  </a:lnTo>
                  <a:lnTo>
                    <a:pt x="20558" y="1594822"/>
                  </a:lnTo>
                  <a:lnTo>
                    <a:pt x="31026" y="1550043"/>
                  </a:lnTo>
                  <a:lnTo>
                    <a:pt x="42489" y="1505578"/>
                  </a:lnTo>
                  <a:lnTo>
                    <a:pt x="54928" y="1461456"/>
                  </a:lnTo>
                  <a:lnTo>
                    <a:pt x="68322" y="1417708"/>
                  </a:lnTo>
                  <a:lnTo>
                    <a:pt x="82652" y="1374364"/>
                  </a:lnTo>
                  <a:lnTo>
                    <a:pt x="97899" y="1331454"/>
                  </a:lnTo>
                  <a:lnTo>
                    <a:pt x="114043" y="1289008"/>
                  </a:lnTo>
                  <a:lnTo>
                    <a:pt x="131064" y="1247055"/>
                  </a:lnTo>
                  <a:lnTo>
                    <a:pt x="148943" y="1205627"/>
                  </a:lnTo>
                  <a:lnTo>
                    <a:pt x="167660" y="1164752"/>
                  </a:lnTo>
                  <a:lnTo>
                    <a:pt x="187196" y="1124462"/>
                  </a:lnTo>
                  <a:lnTo>
                    <a:pt x="207530" y="1084785"/>
                  </a:lnTo>
                  <a:lnTo>
                    <a:pt x="228644" y="1045752"/>
                  </a:lnTo>
                  <a:lnTo>
                    <a:pt x="250517" y="1007394"/>
                  </a:lnTo>
                  <a:lnTo>
                    <a:pt x="273131" y="969740"/>
                  </a:lnTo>
                  <a:lnTo>
                    <a:pt x="296465" y="932819"/>
                  </a:lnTo>
                  <a:lnTo>
                    <a:pt x="320500" y="896663"/>
                  </a:lnTo>
                  <a:lnTo>
                    <a:pt x="345216" y="861302"/>
                  </a:lnTo>
                  <a:lnTo>
                    <a:pt x="370594" y="826764"/>
                  </a:lnTo>
                  <a:lnTo>
                    <a:pt x="396614" y="793081"/>
                  </a:lnTo>
                  <a:lnTo>
                    <a:pt x="434861" y="745369"/>
                  </a:lnTo>
                  <a:lnTo>
                    <a:pt x="472751" y="699293"/>
                  </a:lnTo>
                  <a:lnTo>
                    <a:pt x="510303" y="654840"/>
                  </a:lnTo>
                  <a:lnTo>
                    <a:pt x="547533" y="611994"/>
                  </a:lnTo>
                  <a:lnTo>
                    <a:pt x="584457" y="570740"/>
                  </a:lnTo>
                  <a:lnTo>
                    <a:pt x="621094" y="531063"/>
                  </a:lnTo>
                  <a:lnTo>
                    <a:pt x="657459" y="492950"/>
                  </a:lnTo>
                  <a:lnTo>
                    <a:pt x="693570" y="456384"/>
                  </a:lnTo>
                  <a:lnTo>
                    <a:pt x="729444" y="421351"/>
                  </a:lnTo>
                  <a:lnTo>
                    <a:pt x="765097" y="387836"/>
                  </a:lnTo>
                  <a:lnTo>
                    <a:pt x="800546" y="355825"/>
                  </a:lnTo>
                  <a:lnTo>
                    <a:pt x="835809" y="325302"/>
                  </a:lnTo>
                  <a:lnTo>
                    <a:pt x="870902" y="296253"/>
                  </a:lnTo>
                  <a:lnTo>
                    <a:pt x="905842" y="268663"/>
                  </a:lnTo>
                  <a:lnTo>
                    <a:pt x="940646" y="242516"/>
                  </a:lnTo>
                  <a:lnTo>
                    <a:pt x="975331" y="217799"/>
                  </a:lnTo>
                  <a:lnTo>
                    <a:pt x="1009915" y="194497"/>
                  </a:lnTo>
                  <a:lnTo>
                    <a:pt x="1044412" y="172593"/>
                  </a:lnTo>
                  <a:lnTo>
                    <a:pt x="1078842" y="152075"/>
                  </a:lnTo>
                  <a:lnTo>
                    <a:pt x="1113220" y="132926"/>
                  </a:lnTo>
                  <a:lnTo>
                    <a:pt x="1147564" y="115133"/>
                  </a:lnTo>
                  <a:lnTo>
                    <a:pt x="1216215" y="83552"/>
                  </a:lnTo>
                  <a:lnTo>
                    <a:pt x="1284932" y="57213"/>
                  </a:lnTo>
                  <a:lnTo>
                    <a:pt x="1353848" y="35998"/>
                  </a:lnTo>
                  <a:lnTo>
                    <a:pt x="1423101" y="19787"/>
                  </a:lnTo>
                  <a:lnTo>
                    <a:pt x="1492824" y="8463"/>
                  </a:lnTo>
                  <a:lnTo>
                    <a:pt x="1563153" y="1907"/>
                  </a:lnTo>
                  <a:lnTo>
                    <a:pt x="1634224" y="0"/>
                  </a:lnTo>
                  <a:lnTo>
                    <a:pt x="1670080" y="752"/>
                  </a:lnTo>
                  <a:lnTo>
                    <a:pt x="1742516" y="5596"/>
                  </a:lnTo>
                  <a:lnTo>
                    <a:pt x="1816032" y="14792"/>
                  </a:lnTo>
                  <a:lnTo>
                    <a:pt x="1890763" y="28222"/>
                  </a:lnTo>
                  <a:lnTo>
                    <a:pt x="1928627" y="36488"/>
                  </a:lnTo>
                  <a:lnTo>
                    <a:pt x="1966845" y="45768"/>
                  </a:lnTo>
                  <a:lnTo>
                    <a:pt x="2005434" y="56046"/>
                  </a:lnTo>
                  <a:lnTo>
                    <a:pt x="2044411" y="67309"/>
                  </a:lnTo>
                  <a:lnTo>
                    <a:pt x="2083794" y="79542"/>
                  </a:lnTo>
                  <a:lnTo>
                    <a:pt x="2123599" y="92729"/>
                  </a:lnTo>
                  <a:lnTo>
                    <a:pt x="2163843" y="106856"/>
                  </a:lnTo>
                  <a:lnTo>
                    <a:pt x="2204542" y="121908"/>
                  </a:lnTo>
                  <a:lnTo>
                    <a:pt x="2245715" y="137870"/>
                  </a:lnTo>
                  <a:lnTo>
                    <a:pt x="2287377" y="154727"/>
                  </a:lnTo>
                  <a:lnTo>
                    <a:pt x="2329546" y="172465"/>
                  </a:lnTo>
                  <a:lnTo>
                    <a:pt x="2346702" y="179941"/>
                  </a:lnTo>
                  <a:lnTo>
                    <a:pt x="2346702" y="1701805"/>
                  </a:lnTo>
                  <a:close/>
                </a:path>
              </a:pathLst>
            </a:custGeom>
            <a:solidFill>
              <a:srgbClr val="FFFFFF"/>
            </a:solidFill>
          </p:spPr>
          <p:txBody>
            <a:bodyPr wrap="square" lIns="0" tIns="0" rIns="0" bIns="0" rtlCol="0"/>
            <a:lstStyle/>
            <a:p>
              <a:endParaRPr/>
            </a:p>
          </p:txBody>
        </p:sp>
        <p:pic>
          <p:nvPicPr>
            <p:cNvPr id="11" name="object 11"/>
            <p:cNvPicPr/>
            <p:nvPr/>
          </p:nvPicPr>
          <p:blipFill>
            <a:blip r:embed="rId5" cstate="email">
              <a:extLst>
                <a:ext uri="{28A0092B-C50C-407E-A947-70E740481C1C}">
                  <a14:useLocalDpi xmlns:a14="http://schemas.microsoft.com/office/drawing/2010/main"/>
                </a:ext>
              </a:extLst>
            </a:blip>
            <a:stretch>
              <a:fillRect/>
            </a:stretch>
          </p:blipFill>
          <p:spPr>
            <a:xfrm>
              <a:off x="16517680" y="8516681"/>
              <a:ext cx="1770319" cy="1770317"/>
            </a:xfrm>
            <a:prstGeom prst="rect">
              <a:avLst/>
            </a:prstGeom>
          </p:spPr>
        </p:pic>
      </p:grpSp>
      <p:sp>
        <p:nvSpPr>
          <p:cNvPr id="8" name="ZoneTexte 7">
            <a:extLst>
              <a:ext uri="{FF2B5EF4-FFF2-40B4-BE49-F238E27FC236}">
                <a16:creationId xmlns:a16="http://schemas.microsoft.com/office/drawing/2014/main" id="{963262E2-CF1A-4AF1-B253-490C5F267E32}"/>
              </a:ext>
            </a:extLst>
          </p:cNvPr>
          <p:cNvSpPr txBox="1"/>
          <p:nvPr/>
        </p:nvSpPr>
        <p:spPr>
          <a:xfrm>
            <a:off x="2384877" y="28579"/>
            <a:ext cx="2211356" cy="338554"/>
          </a:xfrm>
          <a:prstGeom prst="rect">
            <a:avLst/>
          </a:prstGeom>
          <a:solidFill>
            <a:srgbClr val="FFFF00"/>
          </a:solidFill>
        </p:spPr>
        <p:txBody>
          <a:bodyPr wrap="square" rtlCol="0">
            <a:spAutoFit/>
          </a:bodyPr>
          <a:lstStyle/>
          <a:p>
            <a:pPr algn="ctr"/>
            <a:r>
              <a:rPr lang="fr-FR" sz="1600" dirty="0"/>
              <a:t>J 4 : 28 mars 2024</a:t>
            </a:r>
          </a:p>
        </p:txBody>
      </p:sp>
      <p:sp>
        <p:nvSpPr>
          <p:cNvPr id="12" name="ZoneTexte 11">
            <a:extLst>
              <a:ext uri="{FF2B5EF4-FFF2-40B4-BE49-F238E27FC236}">
                <a16:creationId xmlns:a16="http://schemas.microsoft.com/office/drawing/2014/main" id="{229A2499-3286-41F2-93E5-CBD962B10116}"/>
              </a:ext>
            </a:extLst>
          </p:cNvPr>
          <p:cNvSpPr txBox="1"/>
          <p:nvPr/>
        </p:nvSpPr>
        <p:spPr>
          <a:xfrm>
            <a:off x="4797141" y="-19920"/>
            <a:ext cx="2983376" cy="584775"/>
          </a:xfrm>
          <a:prstGeom prst="rect">
            <a:avLst/>
          </a:prstGeom>
          <a:solidFill>
            <a:srgbClr val="FFFF00"/>
          </a:solidFill>
          <a:ln>
            <a:solidFill>
              <a:schemeClr val="tx2">
                <a:lumMod val="20000"/>
                <a:lumOff val="80000"/>
              </a:schemeClr>
            </a:solidFill>
          </a:ln>
        </p:spPr>
        <p:txBody>
          <a:bodyPr wrap="square" rtlCol="0">
            <a:spAutoFit/>
          </a:bodyPr>
          <a:lstStyle/>
          <a:p>
            <a:r>
              <a:rPr lang="fr-FR" sz="1600" dirty="0"/>
              <a:t>J 10 : 3 avril 2024  hématome œdématié et induré</a:t>
            </a:r>
          </a:p>
        </p:txBody>
      </p:sp>
      <p:pic>
        <p:nvPicPr>
          <p:cNvPr id="2" name="Image 1">
            <a:extLst>
              <a:ext uri="{FF2B5EF4-FFF2-40B4-BE49-F238E27FC236}">
                <a16:creationId xmlns:a16="http://schemas.microsoft.com/office/drawing/2014/main" id="{723C12BA-131E-4125-B62C-8E4A284A4E2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253809" y="424023"/>
            <a:ext cx="2550382" cy="4958613"/>
          </a:xfrm>
          <a:prstGeom prst="rect">
            <a:avLst/>
          </a:prstGeom>
        </p:spPr>
      </p:pic>
      <p:pic>
        <p:nvPicPr>
          <p:cNvPr id="4" name="Image 3">
            <a:extLst>
              <a:ext uri="{FF2B5EF4-FFF2-40B4-BE49-F238E27FC236}">
                <a16:creationId xmlns:a16="http://schemas.microsoft.com/office/drawing/2014/main" id="{EC8F978B-B6D3-41D6-98B2-D3C77019BC2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764745" y="5120681"/>
            <a:ext cx="3885335" cy="5028944"/>
          </a:xfrm>
          <a:prstGeom prst="rect">
            <a:avLst/>
          </a:prstGeom>
        </p:spPr>
      </p:pic>
      <p:sp>
        <p:nvSpPr>
          <p:cNvPr id="14" name="ZoneTexte 13">
            <a:extLst>
              <a:ext uri="{FF2B5EF4-FFF2-40B4-BE49-F238E27FC236}">
                <a16:creationId xmlns:a16="http://schemas.microsoft.com/office/drawing/2014/main" id="{F8F3A1C9-FDF9-485F-BBAE-E035353CD5B4}"/>
              </a:ext>
            </a:extLst>
          </p:cNvPr>
          <p:cNvSpPr txBox="1"/>
          <p:nvPr/>
        </p:nvSpPr>
        <p:spPr>
          <a:xfrm>
            <a:off x="10773525" y="4767753"/>
            <a:ext cx="2846835" cy="338554"/>
          </a:xfrm>
          <a:prstGeom prst="rect">
            <a:avLst/>
          </a:prstGeom>
          <a:solidFill>
            <a:srgbClr val="FFFF00"/>
          </a:solidFill>
          <a:ln>
            <a:solidFill>
              <a:schemeClr val="tx2">
                <a:lumMod val="20000"/>
                <a:lumOff val="80000"/>
              </a:schemeClr>
            </a:solidFill>
          </a:ln>
        </p:spPr>
        <p:txBody>
          <a:bodyPr wrap="square" rtlCol="0">
            <a:spAutoFit/>
          </a:bodyPr>
          <a:lstStyle/>
          <a:p>
            <a:r>
              <a:rPr lang="fr-FR" sz="1600" dirty="0"/>
              <a:t>J 23 : 16 avril 2024</a:t>
            </a:r>
          </a:p>
        </p:txBody>
      </p:sp>
      <p:pic>
        <p:nvPicPr>
          <p:cNvPr id="18" name="Image 17">
            <a:extLst>
              <a:ext uri="{FF2B5EF4-FFF2-40B4-BE49-F238E27FC236}">
                <a16:creationId xmlns:a16="http://schemas.microsoft.com/office/drawing/2014/main" id="{8A4E5327-C9F6-47EE-8A83-2DE692BD0CA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5253" y="5318548"/>
            <a:ext cx="3216250" cy="2118452"/>
          </a:xfrm>
          <a:prstGeom prst="rect">
            <a:avLst/>
          </a:prstGeom>
        </p:spPr>
      </p:pic>
      <p:pic>
        <p:nvPicPr>
          <p:cNvPr id="19" name="Image 18">
            <a:extLst>
              <a:ext uri="{FF2B5EF4-FFF2-40B4-BE49-F238E27FC236}">
                <a16:creationId xmlns:a16="http://schemas.microsoft.com/office/drawing/2014/main" id="{B49B7917-4DE5-4FE0-AA48-9F796D1317F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5400000">
            <a:off x="17718" y="7643749"/>
            <a:ext cx="2616952" cy="2610293"/>
          </a:xfrm>
          <a:prstGeom prst="rect">
            <a:avLst/>
          </a:prstGeom>
        </p:spPr>
      </p:pic>
      <p:pic>
        <p:nvPicPr>
          <p:cNvPr id="20" name="Image 19">
            <a:extLst>
              <a:ext uri="{FF2B5EF4-FFF2-40B4-BE49-F238E27FC236}">
                <a16:creationId xmlns:a16="http://schemas.microsoft.com/office/drawing/2014/main" id="{E2BD47F2-107A-463A-A3D8-1DC4F0D28A8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289017" y="7408259"/>
            <a:ext cx="3119901" cy="2911511"/>
          </a:xfrm>
          <a:prstGeom prst="rect">
            <a:avLst/>
          </a:prstGeom>
        </p:spPr>
      </p:pic>
      <p:pic>
        <p:nvPicPr>
          <p:cNvPr id="21" name="Image 20">
            <a:extLst>
              <a:ext uri="{FF2B5EF4-FFF2-40B4-BE49-F238E27FC236}">
                <a16:creationId xmlns:a16="http://schemas.microsoft.com/office/drawing/2014/main" id="{E4745131-761D-4579-9DDF-2D4657A5362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482737" y="6513802"/>
            <a:ext cx="4078235" cy="3743570"/>
          </a:xfrm>
          <a:prstGeom prst="rect">
            <a:avLst/>
          </a:prstGeom>
        </p:spPr>
      </p:pic>
      <p:sp>
        <p:nvSpPr>
          <p:cNvPr id="16" name="ZoneTexte 15">
            <a:extLst>
              <a:ext uri="{FF2B5EF4-FFF2-40B4-BE49-F238E27FC236}">
                <a16:creationId xmlns:a16="http://schemas.microsoft.com/office/drawing/2014/main" id="{B5144903-D7C2-4EC5-8533-6A5AEB7D433B}"/>
              </a:ext>
            </a:extLst>
          </p:cNvPr>
          <p:cNvSpPr txBox="1"/>
          <p:nvPr/>
        </p:nvSpPr>
        <p:spPr>
          <a:xfrm>
            <a:off x="14679614" y="2606635"/>
            <a:ext cx="3570780" cy="6247864"/>
          </a:xfrm>
          <a:prstGeom prst="rect">
            <a:avLst/>
          </a:prstGeom>
          <a:noFill/>
        </p:spPr>
        <p:txBody>
          <a:bodyPr wrap="square" rtlCol="0">
            <a:spAutoFit/>
          </a:bodyPr>
          <a:lstStyle/>
          <a:p>
            <a:r>
              <a:rPr lang="fr-FR" sz="2000" dirty="0"/>
              <a:t>Entrée le 14/03/2024. Admission à la demande de son médecin traitant pour fracture de la tête humérale gauche traitée orthopédiquement par immobilisation coude au corps pendant 1 mois.</a:t>
            </a:r>
          </a:p>
          <a:p>
            <a:r>
              <a:rPr lang="fr-FR" sz="2000" dirty="0"/>
              <a:t>Traumatisme  sur sangle de verticalisateur sans chute le 25 mars 2024 du bras DROIT et sein droit ayant engendré un hématome.</a:t>
            </a:r>
          </a:p>
          <a:p>
            <a:r>
              <a:rPr lang="fr-FR" sz="2000" dirty="0"/>
              <a:t>Patiente sous Eliquis® 5mg du 14 mars au 4 avril 2024 stoppé 8 jours sur majoration hématome. Décision médicale  de poursuite de l'HE Hélichryse. Reprise de l’Eliquis® 5 mg le 12/04/2024</a:t>
            </a:r>
          </a:p>
          <a:p>
            <a:r>
              <a:rPr lang="fr-FR" sz="2000" dirty="0"/>
              <a:t>Prise en charge SSIAD à partir du 25/04 sans HE Hélichryse</a:t>
            </a:r>
          </a:p>
        </p:txBody>
      </p:sp>
      <p:sp>
        <p:nvSpPr>
          <p:cNvPr id="24" name="Ellipse 23">
            <a:extLst>
              <a:ext uri="{FF2B5EF4-FFF2-40B4-BE49-F238E27FC236}">
                <a16:creationId xmlns:a16="http://schemas.microsoft.com/office/drawing/2014/main" id="{3E54FB7A-7160-41BC-A012-48868E86FE3D}"/>
              </a:ext>
            </a:extLst>
          </p:cNvPr>
          <p:cNvSpPr/>
          <p:nvPr/>
        </p:nvSpPr>
        <p:spPr>
          <a:xfrm>
            <a:off x="13259114" y="1396542"/>
            <a:ext cx="2682183" cy="12200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bg1"/>
                </a:solidFill>
              </a:rPr>
              <a:t>Entre  31 ou 44 jours?</a:t>
            </a:r>
          </a:p>
        </p:txBody>
      </p:sp>
      <p:pic>
        <p:nvPicPr>
          <p:cNvPr id="15" name="Image 14">
            <a:extLst>
              <a:ext uri="{FF2B5EF4-FFF2-40B4-BE49-F238E27FC236}">
                <a16:creationId xmlns:a16="http://schemas.microsoft.com/office/drawing/2014/main" id="{93D1FC4D-570B-4EAB-BF51-2945A0ECD4C9}"/>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0" y="649650"/>
            <a:ext cx="2232404" cy="4732986"/>
          </a:xfrm>
          <a:prstGeom prst="rect">
            <a:avLst/>
          </a:prstGeom>
        </p:spPr>
      </p:pic>
      <p:sp>
        <p:nvSpPr>
          <p:cNvPr id="25" name="ZoneTexte 24">
            <a:extLst>
              <a:ext uri="{FF2B5EF4-FFF2-40B4-BE49-F238E27FC236}">
                <a16:creationId xmlns:a16="http://schemas.microsoft.com/office/drawing/2014/main" id="{6C4BE7EC-AB14-4D3F-83E2-1CB8ED2679C9}"/>
              </a:ext>
            </a:extLst>
          </p:cNvPr>
          <p:cNvSpPr txBox="1"/>
          <p:nvPr/>
        </p:nvSpPr>
        <p:spPr>
          <a:xfrm>
            <a:off x="21048" y="28579"/>
            <a:ext cx="2211356" cy="584775"/>
          </a:xfrm>
          <a:prstGeom prst="rect">
            <a:avLst/>
          </a:prstGeom>
          <a:solidFill>
            <a:srgbClr val="FFFF00"/>
          </a:solidFill>
        </p:spPr>
        <p:txBody>
          <a:bodyPr wrap="square" rtlCol="0">
            <a:spAutoFit/>
          </a:bodyPr>
          <a:lstStyle/>
          <a:p>
            <a:pPr algn="ctr"/>
            <a:r>
              <a:rPr lang="fr-FR" sz="1600" dirty="0"/>
              <a:t>J 2 du trauma : 26/03/24</a:t>
            </a:r>
          </a:p>
        </p:txBody>
      </p:sp>
      <p:pic>
        <p:nvPicPr>
          <p:cNvPr id="26" name="Image 25">
            <a:extLst>
              <a:ext uri="{FF2B5EF4-FFF2-40B4-BE49-F238E27FC236}">
                <a16:creationId xmlns:a16="http://schemas.microsoft.com/office/drawing/2014/main" id="{43FD9698-E3DE-4B0C-9D01-0B4E937080A8}"/>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894905" y="361545"/>
            <a:ext cx="2581867" cy="4367743"/>
          </a:xfrm>
          <a:prstGeom prst="rect">
            <a:avLst/>
          </a:prstGeom>
        </p:spPr>
      </p:pic>
      <p:pic>
        <p:nvPicPr>
          <p:cNvPr id="27" name="Image 26">
            <a:extLst>
              <a:ext uri="{FF2B5EF4-FFF2-40B4-BE49-F238E27FC236}">
                <a16:creationId xmlns:a16="http://schemas.microsoft.com/office/drawing/2014/main" id="{3CE9E491-4150-4ADC-B0D1-3CF1216C9BA4}"/>
              </a:ext>
            </a:extLst>
          </p:cNvPr>
          <p:cNvPicPr/>
          <p:nvPr/>
        </p:nvPicPr>
        <p:blipFill>
          <a:blip r:embed="rId14" cstate="email">
            <a:extLst>
              <a:ext uri="{28A0092B-C50C-407E-A947-70E740481C1C}">
                <a14:useLocalDpi xmlns:a14="http://schemas.microsoft.com/office/drawing/2010/main"/>
              </a:ext>
            </a:extLst>
          </a:blip>
          <a:stretch>
            <a:fillRect/>
          </a:stretch>
        </p:blipFill>
        <p:spPr>
          <a:xfrm>
            <a:off x="10490676" y="361545"/>
            <a:ext cx="2285482" cy="4361253"/>
          </a:xfrm>
          <a:prstGeom prst="rect">
            <a:avLst/>
          </a:prstGeom>
        </p:spPr>
      </p:pic>
      <p:sp>
        <p:nvSpPr>
          <p:cNvPr id="28" name="ZoneTexte 27">
            <a:extLst>
              <a:ext uri="{FF2B5EF4-FFF2-40B4-BE49-F238E27FC236}">
                <a16:creationId xmlns:a16="http://schemas.microsoft.com/office/drawing/2014/main" id="{18F7113A-9431-462E-9B54-FF9A2E537AFE}"/>
              </a:ext>
            </a:extLst>
          </p:cNvPr>
          <p:cNvSpPr txBox="1"/>
          <p:nvPr/>
        </p:nvSpPr>
        <p:spPr>
          <a:xfrm>
            <a:off x="7934840" y="-4533"/>
            <a:ext cx="2471404" cy="343070"/>
          </a:xfrm>
          <a:prstGeom prst="rect">
            <a:avLst/>
          </a:prstGeom>
          <a:solidFill>
            <a:srgbClr val="FFFF00"/>
          </a:solidFill>
          <a:ln>
            <a:solidFill>
              <a:schemeClr val="tx2">
                <a:lumMod val="20000"/>
                <a:lumOff val="80000"/>
              </a:schemeClr>
            </a:solidFill>
          </a:ln>
        </p:spPr>
        <p:txBody>
          <a:bodyPr wrap="square" rtlCol="0">
            <a:spAutoFit/>
          </a:bodyPr>
          <a:lstStyle/>
          <a:p>
            <a:pPr algn="ctr"/>
            <a:r>
              <a:rPr lang="fr-FR" sz="1600" dirty="0"/>
              <a:t>J 11 : 4 avril 2024</a:t>
            </a:r>
          </a:p>
        </p:txBody>
      </p:sp>
      <p:sp>
        <p:nvSpPr>
          <p:cNvPr id="29" name="ZoneTexte 28">
            <a:extLst>
              <a:ext uri="{FF2B5EF4-FFF2-40B4-BE49-F238E27FC236}">
                <a16:creationId xmlns:a16="http://schemas.microsoft.com/office/drawing/2014/main" id="{16528888-1134-480E-AFFA-B02DC794DFD4}"/>
              </a:ext>
            </a:extLst>
          </p:cNvPr>
          <p:cNvSpPr txBox="1"/>
          <p:nvPr/>
        </p:nvSpPr>
        <p:spPr>
          <a:xfrm>
            <a:off x="10405385" y="-5595"/>
            <a:ext cx="2471404" cy="343070"/>
          </a:xfrm>
          <a:prstGeom prst="rect">
            <a:avLst/>
          </a:prstGeom>
          <a:solidFill>
            <a:srgbClr val="FFFF00"/>
          </a:solidFill>
          <a:ln>
            <a:solidFill>
              <a:schemeClr val="tx2">
                <a:lumMod val="20000"/>
                <a:lumOff val="80000"/>
              </a:schemeClr>
            </a:solidFill>
          </a:ln>
        </p:spPr>
        <p:txBody>
          <a:bodyPr wrap="square" rtlCol="0">
            <a:spAutoFit/>
          </a:bodyPr>
          <a:lstStyle/>
          <a:p>
            <a:pPr algn="ctr"/>
            <a:r>
              <a:rPr lang="fr-FR" sz="1600" dirty="0"/>
              <a:t>J 12 : 5 avril 2024</a:t>
            </a:r>
          </a:p>
        </p:txBody>
      </p:sp>
      <p:sp>
        <p:nvSpPr>
          <p:cNvPr id="17" name="ZoneTexte 16">
            <a:extLst>
              <a:ext uri="{FF2B5EF4-FFF2-40B4-BE49-F238E27FC236}">
                <a16:creationId xmlns:a16="http://schemas.microsoft.com/office/drawing/2014/main" id="{BEDADE89-1BB5-44DE-986D-3B1A48FDD73E}"/>
              </a:ext>
            </a:extLst>
          </p:cNvPr>
          <p:cNvSpPr txBox="1"/>
          <p:nvPr/>
        </p:nvSpPr>
        <p:spPr>
          <a:xfrm>
            <a:off x="1867810" y="7115871"/>
            <a:ext cx="2558968" cy="584775"/>
          </a:xfrm>
          <a:prstGeom prst="rect">
            <a:avLst/>
          </a:prstGeom>
          <a:solidFill>
            <a:srgbClr val="FFFF00"/>
          </a:solidFill>
          <a:ln>
            <a:solidFill>
              <a:schemeClr val="tx2">
                <a:lumMod val="20000"/>
                <a:lumOff val="80000"/>
              </a:schemeClr>
            </a:solidFill>
          </a:ln>
        </p:spPr>
        <p:txBody>
          <a:bodyPr wrap="square" rtlCol="0">
            <a:spAutoFit/>
          </a:bodyPr>
          <a:lstStyle/>
          <a:p>
            <a:pPr algn="ctr"/>
            <a:r>
              <a:rPr lang="fr-FR" sz="1600" dirty="0"/>
              <a:t>J 17 : 10 avril 2024 sein droit et aisselle très indurés</a:t>
            </a:r>
          </a:p>
        </p:txBody>
      </p:sp>
      <p:sp>
        <p:nvSpPr>
          <p:cNvPr id="30" name="ZoneTexte 29">
            <a:extLst>
              <a:ext uri="{FF2B5EF4-FFF2-40B4-BE49-F238E27FC236}">
                <a16:creationId xmlns:a16="http://schemas.microsoft.com/office/drawing/2014/main" id="{02D2C230-C3D1-42A9-9831-9DD910517645}"/>
              </a:ext>
            </a:extLst>
          </p:cNvPr>
          <p:cNvSpPr txBox="1"/>
          <p:nvPr/>
        </p:nvSpPr>
        <p:spPr>
          <a:xfrm>
            <a:off x="8037938" y="6175248"/>
            <a:ext cx="2213541" cy="338554"/>
          </a:xfrm>
          <a:prstGeom prst="rect">
            <a:avLst/>
          </a:prstGeom>
          <a:solidFill>
            <a:srgbClr val="FFFF00"/>
          </a:solidFill>
          <a:ln>
            <a:solidFill>
              <a:schemeClr val="tx2">
                <a:lumMod val="20000"/>
                <a:lumOff val="80000"/>
              </a:schemeClr>
            </a:solidFill>
          </a:ln>
        </p:spPr>
        <p:txBody>
          <a:bodyPr wrap="square" rtlCol="0">
            <a:spAutoFit/>
          </a:bodyPr>
          <a:lstStyle/>
          <a:p>
            <a:r>
              <a:rPr lang="fr-FR" sz="1600" dirty="0"/>
              <a:t>J 23 : 16 avril 2024</a:t>
            </a:r>
          </a:p>
        </p:txBody>
      </p:sp>
    </p:spTree>
    <p:extLst>
      <p:ext uri="{BB962C8B-B14F-4D97-AF65-F5344CB8AC3E}">
        <p14:creationId xmlns:p14="http://schemas.microsoft.com/office/powerpoint/2010/main" val="40040515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ject 5"/>
          <p:cNvPicPr/>
          <p:nvPr/>
        </p:nvPicPr>
        <p:blipFill>
          <a:blip r:embed="rId2" cstate="email">
            <a:extLst>
              <a:ext uri="{28A0092B-C50C-407E-A947-70E740481C1C}">
                <a14:useLocalDpi xmlns:a14="http://schemas.microsoft.com/office/drawing/2010/main"/>
              </a:ext>
            </a:extLst>
          </a:blip>
          <a:stretch>
            <a:fillRect/>
          </a:stretch>
        </p:blipFill>
        <p:spPr>
          <a:xfrm>
            <a:off x="13590527" y="1"/>
            <a:ext cx="4697473" cy="3411068"/>
          </a:xfrm>
          <a:prstGeom prst="rect">
            <a:avLst/>
          </a:prstGeom>
        </p:spPr>
      </p:pic>
      <p:pic>
        <p:nvPicPr>
          <p:cNvPr id="6" name="object 6"/>
          <p:cNvPicPr/>
          <p:nvPr/>
        </p:nvPicPr>
        <p:blipFill>
          <a:blip r:embed="rId3" cstate="email">
            <a:extLst>
              <a:ext uri="{28A0092B-C50C-407E-A947-70E740481C1C}">
                <a14:useLocalDpi xmlns:a14="http://schemas.microsoft.com/office/drawing/2010/main"/>
              </a:ext>
            </a:extLst>
          </a:blip>
          <a:stretch>
            <a:fillRect/>
          </a:stretch>
        </p:blipFill>
        <p:spPr>
          <a:xfrm>
            <a:off x="14196657" y="4916761"/>
            <a:ext cx="4096311" cy="5372949"/>
          </a:xfrm>
          <a:prstGeom prst="rect">
            <a:avLst/>
          </a:prstGeom>
        </p:spPr>
      </p:pic>
      <p:sp>
        <p:nvSpPr>
          <p:cNvPr id="7" name="object 7"/>
          <p:cNvSpPr txBox="1">
            <a:spLocks noGrp="1"/>
          </p:cNvSpPr>
          <p:nvPr>
            <p:ph type="title"/>
          </p:nvPr>
        </p:nvSpPr>
        <p:spPr>
          <a:xfrm>
            <a:off x="13183425" y="116319"/>
            <a:ext cx="5104575" cy="2536592"/>
          </a:xfrm>
          <a:prstGeom prst="rect">
            <a:avLst/>
          </a:prstGeom>
        </p:spPr>
        <p:txBody>
          <a:bodyPr vert="horz" wrap="square" lIns="0" tIns="12700" rIns="0" bIns="0" rtlCol="0">
            <a:spAutoFit/>
          </a:bodyPr>
          <a:lstStyle/>
          <a:p>
            <a:pPr marL="12700" algn="ctr">
              <a:lnSpc>
                <a:spcPct val="100000"/>
              </a:lnSpc>
              <a:spcBef>
                <a:spcPts val="100"/>
              </a:spcBef>
            </a:pPr>
            <a:r>
              <a:rPr lang="fr-FR" sz="4000" b="0" spc="140" dirty="0">
                <a:solidFill>
                  <a:schemeClr val="tx1"/>
                </a:solidFill>
                <a:latin typeface="+mn-lt"/>
                <a:cs typeface="Arial MT"/>
              </a:rPr>
              <a:t>Situation n°48 (Suite)</a:t>
            </a:r>
            <a:br>
              <a:rPr lang="fr-FR" sz="4000" b="0" spc="140" dirty="0">
                <a:solidFill>
                  <a:srgbClr val="A6C72E"/>
                </a:solidFill>
                <a:latin typeface="+mn-lt"/>
                <a:cs typeface="Arial MT"/>
              </a:rPr>
            </a:br>
            <a:br>
              <a:rPr lang="fr-FR" sz="4000" b="0" spc="140" dirty="0">
                <a:solidFill>
                  <a:srgbClr val="A6C72E"/>
                </a:solidFill>
                <a:latin typeface="+mn-lt"/>
                <a:cs typeface="Arial MT"/>
              </a:rPr>
            </a:br>
            <a:br>
              <a:rPr lang="fr-FR" sz="4000" b="0" spc="140" dirty="0">
                <a:solidFill>
                  <a:srgbClr val="A6C72E"/>
                </a:solidFill>
                <a:latin typeface="+mn-lt"/>
                <a:cs typeface="Arial MT"/>
              </a:rPr>
            </a:br>
            <a:endParaRPr sz="4400" b="0" spc="355" dirty="0">
              <a:solidFill>
                <a:srgbClr val="FF0000"/>
              </a:solidFill>
              <a:latin typeface="+mn-lt"/>
              <a:cs typeface="Arial MT"/>
            </a:endParaRPr>
          </a:p>
        </p:txBody>
      </p:sp>
      <p:grpSp>
        <p:nvGrpSpPr>
          <p:cNvPr id="9" name="object 9"/>
          <p:cNvGrpSpPr/>
          <p:nvPr/>
        </p:nvGrpSpPr>
        <p:grpSpPr>
          <a:xfrm>
            <a:off x="15941298" y="8516681"/>
            <a:ext cx="2346960" cy="1770380"/>
            <a:chOff x="15941298" y="8516681"/>
            <a:chExt cx="2346960" cy="1770380"/>
          </a:xfrm>
        </p:grpSpPr>
        <p:sp>
          <p:nvSpPr>
            <p:cNvPr id="10" name="object 10"/>
            <p:cNvSpPr/>
            <p:nvPr/>
          </p:nvSpPr>
          <p:spPr>
            <a:xfrm>
              <a:off x="15941298" y="8585194"/>
              <a:ext cx="2346960" cy="1701800"/>
            </a:xfrm>
            <a:custGeom>
              <a:avLst/>
              <a:gdLst/>
              <a:ahLst/>
              <a:cxnLst/>
              <a:rect l="l" t="t" r="r" b="b"/>
              <a:pathLst>
                <a:path w="2346959" h="1701800">
                  <a:moveTo>
                    <a:pt x="2346702" y="1701805"/>
                  </a:moveTo>
                  <a:lnTo>
                    <a:pt x="0" y="1701805"/>
                  </a:lnTo>
                  <a:lnTo>
                    <a:pt x="2685" y="1685200"/>
                  </a:lnTo>
                  <a:lnTo>
                    <a:pt x="11105" y="1639884"/>
                  </a:lnTo>
                  <a:lnTo>
                    <a:pt x="20558" y="1594822"/>
                  </a:lnTo>
                  <a:lnTo>
                    <a:pt x="31026" y="1550043"/>
                  </a:lnTo>
                  <a:lnTo>
                    <a:pt x="42489" y="1505578"/>
                  </a:lnTo>
                  <a:lnTo>
                    <a:pt x="54928" y="1461456"/>
                  </a:lnTo>
                  <a:lnTo>
                    <a:pt x="68322" y="1417708"/>
                  </a:lnTo>
                  <a:lnTo>
                    <a:pt x="82652" y="1374364"/>
                  </a:lnTo>
                  <a:lnTo>
                    <a:pt x="97899" y="1331454"/>
                  </a:lnTo>
                  <a:lnTo>
                    <a:pt x="114043" y="1289008"/>
                  </a:lnTo>
                  <a:lnTo>
                    <a:pt x="131064" y="1247055"/>
                  </a:lnTo>
                  <a:lnTo>
                    <a:pt x="148943" y="1205627"/>
                  </a:lnTo>
                  <a:lnTo>
                    <a:pt x="167660" y="1164752"/>
                  </a:lnTo>
                  <a:lnTo>
                    <a:pt x="187196" y="1124462"/>
                  </a:lnTo>
                  <a:lnTo>
                    <a:pt x="207530" y="1084785"/>
                  </a:lnTo>
                  <a:lnTo>
                    <a:pt x="228644" y="1045752"/>
                  </a:lnTo>
                  <a:lnTo>
                    <a:pt x="250517" y="1007394"/>
                  </a:lnTo>
                  <a:lnTo>
                    <a:pt x="273131" y="969740"/>
                  </a:lnTo>
                  <a:lnTo>
                    <a:pt x="296465" y="932819"/>
                  </a:lnTo>
                  <a:lnTo>
                    <a:pt x="320500" y="896663"/>
                  </a:lnTo>
                  <a:lnTo>
                    <a:pt x="345216" y="861302"/>
                  </a:lnTo>
                  <a:lnTo>
                    <a:pt x="370594" y="826764"/>
                  </a:lnTo>
                  <a:lnTo>
                    <a:pt x="396614" y="793081"/>
                  </a:lnTo>
                  <a:lnTo>
                    <a:pt x="434861" y="745369"/>
                  </a:lnTo>
                  <a:lnTo>
                    <a:pt x="472751" y="699293"/>
                  </a:lnTo>
                  <a:lnTo>
                    <a:pt x="510303" y="654840"/>
                  </a:lnTo>
                  <a:lnTo>
                    <a:pt x="547533" y="611994"/>
                  </a:lnTo>
                  <a:lnTo>
                    <a:pt x="584457" y="570740"/>
                  </a:lnTo>
                  <a:lnTo>
                    <a:pt x="621094" y="531063"/>
                  </a:lnTo>
                  <a:lnTo>
                    <a:pt x="657459" y="492950"/>
                  </a:lnTo>
                  <a:lnTo>
                    <a:pt x="693570" y="456384"/>
                  </a:lnTo>
                  <a:lnTo>
                    <a:pt x="729444" y="421351"/>
                  </a:lnTo>
                  <a:lnTo>
                    <a:pt x="765097" y="387836"/>
                  </a:lnTo>
                  <a:lnTo>
                    <a:pt x="800546" y="355825"/>
                  </a:lnTo>
                  <a:lnTo>
                    <a:pt x="835809" y="325302"/>
                  </a:lnTo>
                  <a:lnTo>
                    <a:pt x="870902" y="296253"/>
                  </a:lnTo>
                  <a:lnTo>
                    <a:pt x="905842" y="268663"/>
                  </a:lnTo>
                  <a:lnTo>
                    <a:pt x="940646" y="242516"/>
                  </a:lnTo>
                  <a:lnTo>
                    <a:pt x="975331" y="217799"/>
                  </a:lnTo>
                  <a:lnTo>
                    <a:pt x="1009915" y="194497"/>
                  </a:lnTo>
                  <a:lnTo>
                    <a:pt x="1044412" y="172593"/>
                  </a:lnTo>
                  <a:lnTo>
                    <a:pt x="1078842" y="152075"/>
                  </a:lnTo>
                  <a:lnTo>
                    <a:pt x="1113220" y="132926"/>
                  </a:lnTo>
                  <a:lnTo>
                    <a:pt x="1147564" y="115133"/>
                  </a:lnTo>
                  <a:lnTo>
                    <a:pt x="1216215" y="83552"/>
                  </a:lnTo>
                  <a:lnTo>
                    <a:pt x="1284932" y="57213"/>
                  </a:lnTo>
                  <a:lnTo>
                    <a:pt x="1353848" y="35998"/>
                  </a:lnTo>
                  <a:lnTo>
                    <a:pt x="1423101" y="19787"/>
                  </a:lnTo>
                  <a:lnTo>
                    <a:pt x="1492824" y="8463"/>
                  </a:lnTo>
                  <a:lnTo>
                    <a:pt x="1563153" y="1907"/>
                  </a:lnTo>
                  <a:lnTo>
                    <a:pt x="1634224" y="0"/>
                  </a:lnTo>
                  <a:lnTo>
                    <a:pt x="1670080" y="752"/>
                  </a:lnTo>
                  <a:lnTo>
                    <a:pt x="1742516" y="5596"/>
                  </a:lnTo>
                  <a:lnTo>
                    <a:pt x="1816032" y="14792"/>
                  </a:lnTo>
                  <a:lnTo>
                    <a:pt x="1890763" y="28222"/>
                  </a:lnTo>
                  <a:lnTo>
                    <a:pt x="1928627" y="36488"/>
                  </a:lnTo>
                  <a:lnTo>
                    <a:pt x="1966845" y="45768"/>
                  </a:lnTo>
                  <a:lnTo>
                    <a:pt x="2005434" y="56046"/>
                  </a:lnTo>
                  <a:lnTo>
                    <a:pt x="2044411" y="67309"/>
                  </a:lnTo>
                  <a:lnTo>
                    <a:pt x="2083794" y="79542"/>
                  </a:lnTo>
                  <a:lnTo>
                    <a:pt x="2123599" y="92729"/>
                  </a:lnTo>
                  <a:lnTo>
                    <a:pt x="2163843" y="106856"/>
                  </a:lnTo>
                  <a:lnTo>
                    <a:pt x="2204542" y="121908"/>
                  </a:lnTo>
                  <a:lnTo>
                    <a:pt x="2245715" y="137870"/>
                  </a:lnTo>
                  <a:lnTo>
                    <a:pt x="2287377" y="154727"/>
                  </a:lnTo>
                  <a:lnTo>
                    <a:pt x="2329546" y="172465"/>
                  </a:lnTo>
                  <a:lnTo>
                    <a:pt x="2346702" y="179941"/>
                  </a:lnTo>
                  <a:lnTo>
                    <a:pt x="2346702" y="1701805"/>
                  </a:lnTo>
                  <a:close/>
                </a:path>
              </a:pathLst>
            </a:custGeom>
            <a:solidFill>
              <a:srgbClr val="FFFFFF"/>
            </a:solidFill>
          </p:spPr>
          <p:txBody>
            <a:bodyPr wrap="square" lIns="0" tIns="0" rIns="0" bIns="0" rtlCol="0"/>
            <a:lstStyle/>
            <a:p>
              <a:endParaRPr/>
            </a:p>
          </p:txBody>
        </p:sp>
        <p:pic>
          <p:nvPicPr>
            <p:cNvPr id="11" name="object 11"/>
            <p:cNvPicPr/>
            <p:nvPr/>
          </p:nvPicPr>
          <p:blipFill>
            <a:blip r:embed="rId4" cstate="email">
              <a:extLst>
                <a:ext uri="{28A0092B-C50C-407E-A947-70E740481C1C}">
                  <a14:useLocalDpi xmlns:a14="http://schemas.microsoft.com/office/drawing/2010/main"/>
                </a:ext>
              </a:extLst>
            </a:blip>
            <a:stretch>
              <a:fillRect/>
            </a:stretch>
          </p:blipFill>
          <p:spPr>
            <a:xfrm>
              <a:off x="16517680" y="8516681"/>
              <a:ext cx="1770319" cy="1770317"/>
            </a:xfrm>
            <a:prstGeom prst="rect">
              <a:avLst/>
            </a:prstGeom>
          </p:spPr>
        </p:pic>
      </p:grpSp>
      <p:sp>
        <p:nvSpPr>
          <p:cNvPr id="8" name="ZoneTexte 7">
            <a:extLst>
              <a:ext uri="{FF2B5EF4-FFF2-40B4-BE49-F238E27FC236}">
                <a16:creationId xmlns:a16="http://schemas.microsoft.com/office/drawing/2014/main" id="{963262E2-CF1A-4AF1-B253-490C5F267E32}"/>
              </a:ext>
            </a:extLst>
          </p:cNvPr>
          <p:cNvSpPr txBox="1"/>
          <p:nvPr/>
        </p:nvSpPr>
        <p:spPr>
          <a:xfrm>
            <a:off x="2857698" y="101565"/>
            <a:ext cx="2211356" cy="400110"/>
          </a:xfrm>
          <a:prstGeom prst="rect">
            <a:avLst/>
          </a:prstGeom>
          <a:solidFill>
            <a:srgbClr val="FFFF00"/>
          </a:solidFill>
        </p:spPr>
        <p:txBody>
          <a:bodyPr wrap="square" rtlCol="0">
            <a:spAutoFit/>
          </a:bodyPr>
          <a:lstStyle/>
          <a:p>
            <a:pPr algn="ctr"/>
            <a:r>
              <a:rPr lang="fr-FR" sz="2000" dirty="0"/>
              <a:t>J 4 : 28 mars 2024</a:t>
            </a:r>
          </a:p>
        </p:txBody>
      </p:sp>
      <p:pic>
        <p:nvPicPr>
          <p:cNvPr id="2" name="Image 1">
            <a:extLst>
              <a:ext uri="{FF2B5EF4-FFF2-40B4-BE49-F238E27FC236}">
                <a16:creationId xmlns:a16="http://schemas.microsoft.com/office/drawing/2014/main" id="{723C12BA-131E-4125-B62C-8E4A284A4E2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437611" y="501868"/>
            <a:ext cx="3661610" cy="7119132"/>
          </a:xfrm>
          <a:prstGeom prst="rect">
            <a:avLst/>
          </a:prstGeom>
        </p:spPr>
      </p:pic>
      <p:pic>
        <p:nvPicPr>
          <p:cNvPr id="4" name="Image 3">
            <a:extLst>
              <a:ext uri="{FF2B5EF4-FFF2-40B4-BE49-F238E27FC236}">
                <a16:creationId xmlns:a16="http://schemas.microsoft.com/office/drawing/2014/main" id="{EC8F978B-B6D3-41D6-98B2-D3C77019BC2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13934" y="1050574"/>
            <a:ext cx="5043956" cy="6528592"/>
          </a:xfrm>
          <a:prstGeom prst="rect">
            <a:avLst/>
          </a:prstGeom>
        </p:spPr>
      </p:pic>
      <p:sp>
        <p:nvSpPr>
          <p:cNvPr id="14" name="ZoneTexte 13">
            <a:extLst>
              <a:ext uri="{FF2B5EF4-FFF2-40B4-BE49-F238E27FC236}">
                <a16:creationId xmlns:a16="http://schemas.microsoft.com/office/drawing/2014/main" id="{F8F3A1C9-FDF9-485F-BBAE-E035353CD5B4}"/>
              </a:ext>
            </a:extLst>
          </p:cNvPr>
          <p:cNvSpPr txBox="1"/>
          <p:nvPr/>
        </p:nvSpPr>
        <p:spPr>
          <a:xfrm>
            <a:off x="6790610" y="137648"/>
            <a:ext cx="5138461" cy="707886"/>
          </a:xfrm>
          <a:prstGeom prst="rect">
            <a:avLst/>
          </a:prstGeom>
          <a:solidFill>
            <a:srgbClr val="FFFF00"/>
          </a:solidFill>
          <a:ln>
            <a:solidFill>
              <a:schemeClr val="tx2">
                <a:lumMod val="20000"/>
                <a:lumOff val="80000"/>
              </a:schemeClr>
            </a:solidFill>
          </a:ln>
        </p:spPr>
        <p:txBody>
          <a:bodyPr wrap="square" rtlCol="0">
            <a:spAutoFit/>
          </a:bodyPr>
          <a:lstStyle/>
          <a:p>
            <a:r>
              <a:rPr lang="fr-FR" sz="2000" dirty="0"/>
              <a:t>J 23 : 16 avril 2024 dernière photo prise dans le service</a:t>
            </a:r>
          </a:p>
        </p:txBody>
      </p:sp>
      <p:sp>
        <p:nvSpPr>
          <p:cNvPr id="16" name="ZoneTexte 15">
            <a:extLst>
              <a:ext uri="{FF2B5EF4-FFF2-40B4-BE49-F238E27FC236}">
                <a16:creationId xmlns:a16="http://schemas.microsoft.com/office/drawing/2014/main" id="{B5144903-D7C2-4EC5-8533-6A5AEB7D433B}"/>
              </a:ext>
            </a:extLst>
          </p:cNvPr>
          <p:cNvSpPr txBox="1"/>
          <p:nvPr/>
        </p:nvSpPr>
        <p:spPr>
          <a:xfrm>
            <a:off x="260752" y="8128064"/>
            <a:ext cx="6946275" cy="2308324"/>
          </a:xfrm>
          <a:prstGeom prst="rect">
            <a:avLst/>
          </a:prstGeom>
          <a:noFill/>
        </p:spPr>
        <p:txBody>
          <a:bodyPr wrap="square" rtlCol="0">
            <a:spAutoFit/>
          </a:bodyPr>
          <a:lstStyle/>
          <a:p>
            <a:r>
              <a:rPr lang="fr-FR" sz="2400" dirty="0"/>
              <a:t>Prise en charge par le service de soins à domicile à partir du 25/04 à J 32 sans HE </a:t>
            </a:r>
            <a:r>
              <a:rPr lang="fr-FR" sz="2400" dirty="0" err="1"/>
              <a:t>Hélichryse</a:t>
            </a:r>
            <a:r>
              <a:rPr lang="fr-FR" sz="2400" dirty="0"/>
              <a:t> (Pas de photographie prise entre le 16 avril et le 4 mai = résorption totale à quelle date ? </a:t>
            </a:r>
          </a:p>
          <a:p>
            <a:endParaRPr lang="fr-FR" sz="2400" dirty="0"/>
          </a:p>
          <a:p>
            <a:r>
              <a:rPr lang="fr-FR" sz="2400" b="1" dirty="0">
                <a:solidFill>
                  <a:srgbClr val="FF0000"/>
                </a:solidFill>
              </a:rPr>
              <a:t> </a:t>
            </a:r>
            <a:endParaRPr lang="fr-FR" sz="2400" b="1" dirty="0">
              <a:solidFill>
                <a:srgbClr val="FF0000"/>
              </a:solidFill>
              <a:highlight>
                <a:srgbClr val="FFFF00"/>
              </a:highlight>
            </a:endParaRPr>
          </a:p>
        </p:txBody>
      </p:sp>
      <p:sp>
        <p:nvSpPr>
          <p:cNvPr id="24" name="Ellipse 23">
            <a:extLst>
              <a:ext uri="{FF2B5EF4-FFF2-40B4-BE49-F238E27FC236}">
                <a16:creationId xmlns:a16="http://schemas.microsoft.com/office/drawing/2014/main" id="{3E54FB7A-7160-41BC-A012-48868E86FE3D}"/>
              </a:ext>
            </a:extLst>
          </p:cNvPr>
          <p:cNvSpPr/>
          <p:nvPr/>
        </p:nvSpPr>
        <p:spPr>
          <a:xfrm>
            <a:off x="8432512" y="7640453"/>
            <a:ext cx="3218213" cy="1729912"/>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accent1"/>
                </a:solidFill>
              </a:rPr>
              <a:t> 9 jours entre la sortie et la photographie sans </a:t>
            </a:r>
            <a:r>
              <a:rPr lang="fr-FR" sz="2000" b="1" dirty="0" err="1">
                <a:solidFill>
                  <a:schemeClr val="accent1"/>
                </a:solidFill>
              </a:rPr>
              <a:t>Hélichryse</a:t>
            </a:r>
            <a:r>
              <a:rPr lang="fr-FR" sz="2000" b="1" dirty="0">
                <a:solidFill>
                  <a:schemeClr val="accent1"/>
                </a:solidFill>
              </a:rPr>
              <a:t> au domicile</a:t>
            </a:r>
          </a:p>
        </p:txBody>
      </p:sp>
      <p:pic>
        <p:nvPicPr>
          <p:cNvPr id="15" name="Image 14">
            <a:extLst>
              <a:ext uri="{FF2B5EF4-FFF2-40B4-BE49-F238E27FC236}">
                <a16:creationId xmlns:a16="http://schemas.microsoft.com/office/drawing/2014/main" id="{93D1FC4D-570B-4EAB-BF51-2945A0ECD4C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23" y="505322"/>
            <a:ext cx="3357876" cy="7119132"/>
          </a:xfrm>
          <a:prstGeom prst="rect">
            <a:avLst/>
          </a:prstGeom>
        </p:spPr>
      </p:pic>
      <p:sp>
        <p:nvSpPr>
          <p:cNvPr id="25" name="ZoneTexte 24">
            <a:extLst>
              <a:ext uri="{FF2B5EF4-FFF2-40B4-BE49-F238E27FC236}">
                <a16:creationId xmlns:a16="http://schemas.microsoft.com/office/drawing/2014/main" id="{6C4BE7EC-AB14-4D3F-83E2-1CB8ED2679C9}"/>
              </a:ext>
            </a:extLst>
          </p:cNvPr>
          <p:cNvSpPr txBox="1"/>
          <p:nvPr/>
        </p:nvSpPr>
        <p:spPr>
          <a:xfrm>
            <a:off x="351916" y="76927"/>
            <a:ext cx="2211356" cy="400110"/>
          </a:xfrm>
          <a:prstGeom prst="rect">
            <a:avLst/>
          </a:prstGeom>
          <a:solidFill>
            <a:srgbClr val="FFFF00"/>
          </a:solidFill>
        </p:spPr>
        <p:txBody>
          <a:bodyPr wrap="square" rtlCol="0">
            <a:spAutoFit/>
          </a:bodyPr>
          <a:lstStyle/>
          <a:p>
            <a:pPr algn="ctr"/>
            <a:r>
              <a:rPr lang="fr-FR" sz="2000" dirty="0"/>
              <a:t>J 2 : 26 mars 2024</a:t>
            </a:r>
          </a:p>
        </p:txBody>
      </p:sp>
      <p:pic>
        <p:nvPicPr>
          <p:cNvPr id="29" name="Image 28" descr="https://mobile.domatel.fr/DataPush/photos/1271/281520/photo_miniForm_1814456.jpg">
            <a:extLst>
              <a:ext uri="{FF2B5EF4-FFF2-40B4-BE49-F238E27FC236}">
                <a16:creationId xmlns:a16="http://schemas.microsoft.com/office/drawing/2014/main" id="{58D822D1-5D6B-4193-B03D-FC24E4F2A2DD}"/>
              </a:ext>
            </a:extLst>
          </p:cNvPr>
          <p:cNvPicPr/>
          <p:nvPr/>
        </p:nvPicPr>
        <p:blipFill>
          <a:blip r:embed="rId8">
            <a:extLst>
              <a:ext uri="{28A0092B-C50C-407E-A947-70E740481C1C}">
                <a14:useLocalDpi xmlns:a14="http://schemas.microsoft.com/office/drawing/2010/main"/>
              </a:ext>
            </a:extLst>
          </a:blip>
          <a:srcRect/>
          <a:stretch>
            <a:fillRect/>
          </a:stretch>
        </p:blipFill>
        <p:spPr bwMode="auto">
          <a:xfrm>
            <a:off x="11519018" y="823615"/>
            <a:ext cx="6773950" cy="8546750"/>
          </a:xfrm>
          <a:prstGeom prst="rect">
            <a:avLst/>
          </a:prstGeom>
          <a:noFill/>
          <a:ln>
            <a:noFill/>
          </a:ln>
        </p:spPr>
      </p:pic>
      <p:sp>
        <p:nvSpPr>
          <p:cNvPr id="30" name="ZoneTexte 29">
            <a:extLst>
              <a:ext uri="{FF2B5EF4-FFF2-40B4-BE49-F238E27FC236}">
                <a16:creationId xmlns:a16="http://schemas.microsoft.com/office/drawing/2014/main" id="{CCC5A3B1-F79D-4D35-BCD9-074D51DC33A9}"/>
              </a:ext>
            </a:extLst>
          </p:cNvPr>
          <p:cNvSpPr txBox="1"/>
          <p:nvPr/>
        </p:nvSpPr>
        <p:spPr>
          <a:xfrm>
            <a:off x="11594578" y="7701073"/>
            <a:ext cx="2346960" cy="2031325"/>
          </a:xfrm>
          <a:prstGeom prst="rect">
            <a:avLst/>
          </a:prstGeom>
          <a:solidFill>
            <a:srgbClr val="FFFF00"/>
          </a:solidFill>
          <a:ln>
            <a:solidFill>
              <a:schemeClr val="tx2">
                <a:lumMod val="20000"/>
                <a:lumOff val="80000"/>
              </a:schemeClr>
            </a:solidFill>
          </a:ln>
        </p:spPr>
        <p:txBody>
          <a:bodyPr wrap="square" rtlCol="0">
            <a:spAutoFit/>
          </a:bodyPr>
          <a:lstStyle/>
          <a:p>
            <a:r>
              <a:rPr lang="fr-FR" dirty="0"/>
              <a:t>4 mai 2024 au domicile : Le sein droit semble plutôt souple :  quelques traces d’hématome</a:t>
            </a:r>
          </a:p>
          <a:p>
            <a:r>
              <a:rPr lang="fr-FR" dirty="0"/>
              <a:t>Disparition complète de l’hématome du bras</a:t>
            </a:r>
          </a:p>
        </p:txBody>
      </p:sp>
      <p:sp>
        <p:nvSpPr>
          <p:cNvPr id="18" name="Ellipse 17">
            <a:extLst>
              <a:ext uri="{FF2B5EF4-FFF2-40B4-BE49-F238E27FC236}">
                <a16:creationId xmlns:a16="http://schemas.microsoft.com/office/drawing/2014/main" id="{D1894443-5402-4729-B7BF-4F0350EA4217}"/>
              </a:ext>
            </a:extLst>
          </p:cNvPr>
          <p:cNvSpPr/>
          <p:nvPr/>
        </p:nvSpPr>
        <p:spPr>
          <a:xfrm>
            <a:off x="6478678" y="8943672"/>
            <a:ext cx="2682183" cy="12200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bg1"/>
                </a:solidFill>
              </a:rPr>
              <a:t>Entre  31 ou 44 jours?</a:t>
            </a:r>
          </a:p>
        </p:txBody>
      </p:sp>
    </p:spTree>
    <p:extLst>
      <p:ext uri="{BB962C8B-B14F-4D97-AF65-F5344CB8AC3E}">
        <p14:creationId xmlns:p14="http://schemas.microsoft.com/office/powerpoint/2010/main" val="36675917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E857667A-E9FB-462C-B8A9-1DB34DCCD8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28124" y="929264"/>
            <a:ext cx="3279117" cy="7272582"/>
          </a:xfrm>
          <a:prstGeom prst="rect">
            <a:avLst/>
          </a:prstGeom>
        </p:spPr>
      </p:pic>
      <p:pic>
        <p:nvPicPr>
          <p:cNvPr id="5" name="object 5"/>
          <p:cNvPicPr/>
          <p:nvPr/>
        </p:nvPicPr>
        <p:blipFill>
          <a:blip r:embed="rId3" cstate="email">
            <a:extLst>
              <a:ext uri="{28A0092B-C50C-407E-A947-70E740481C1C}">
                <a14:useLocalDpi xmlns:a14="http://schemas.microsoft.com/office/drawing/2010/main"/>
              </a:ext>
            </a:extLst>
          </a:blip>
          <a:stretch>
            <a:fillRect/>
          </a:stretch>
        </p:blipFill>
        <p:spPr>
          <a:xfrm>
            <a:off x="13553237" y="56032"/>
            <a:ext cx="4697473" cy="3411068"/>
          </a:xfrm>
          <a:prstGeom prst="rect">
            <a:avLst/>
          </a:prstGeom>
        </p:spPr>
      </p:pic>
      <p:sp>
        <p:nvSpPr>
          <p:cNvPr id="7" name="object 7"/>
          <p:cNvSpPr txBox="1">
            <a:spLocks noGrp="1"/>
          </p:cNvSpPr>
          <p:nvPr>
            <p:ph type="title"/>
          </p:nvPr>
        </p:nvSpPr>
        <p:spPr>
          <a:xfrm>
            <a:off x="9677400" y="72881"/>
            <a:ext cx="5104575" cy="1305486"/>
          </a:xfrm>
          <a:prstGeom prst="rect">
            <a:avLst/>
          </a:prstGeom>
        </p:spPr>
        <p:txBody>
          <a:bodyPr vert="horz" wrap="square" lIns="0" tIns="12700" rIns="0" bIns="0" rtlCol="0">
            <a:spAutoFit/>
          </a:bodyPr>
          <a:lstStyle/>
          <a:p>
            <a:pPr marL="12700">
              <a:lnSpc>
                <a:spcPct val="100000"/>
              </a:lnSpc>
              <a:spcBef>
                <a:spcPts val="100"/>
              </a:spcBef>
            </a:pPr>
            <a:r>
              <a:rPr lang="fr-FR" sz="4000" b="0" spc="140" dirty="0">
                <a:solidFill>
                  <a:schemeClr val="tx1"/>
                </a:solidFill>
                <a:latin typeface="+mn-lt"/>
                <a:cs typeface="Arial MT"/>
              </a:rPr>
              <a:t>Situation n°3</a:t>
            </a:r>
            <a:br>
              <a:rPr lang="fr-FR" sz="4000" b="0" spc="140" dirty="0">
                <a:solidFill>
                  <a:srgbClr val="A6C72E"/>
                </a:solidFill>
                <a:latin typeface="+mn-lt"/>
                <a:cs typeface="Arial MT"/>
              </a:rPr>
            </a:br>
            <a:endParaRPr sz="4400" b="0" spc="355" dirty="0">
              <a:solidFill>
                <a:srgbClr val="A6C72E"/>
              </a:solidFill>
              <a:latin typeface="+mn-lt"/>
              <a:cs typeface="Arial MT"/>
            </a:endParaRPr>
          </a:p>
        </p:txBody>
      </p:sp>
      <p:grpSp>
        <p:nvGrpSpPr>
          <p:cNvPr id="9" name="object 9"/>
          <p:cNvGrpSpPr/>
          <p:nvPr/>
        </p:nvGrpSpPr>
        <p:grpSpPr>
          <a:xfrm>
            <a:off x="15941298" y="8516681"/>
            <a:ext cx="2346960" cy="1770380"/>
            <a:chOff x="15941298" y="8516681"/>
            <a:chExt cx="2346960" cy="1770380"/>
          </a:xfrm>
        </p:grpSpPr>
        <p:sp>
          <p:nvSpPr>
            <p:cNvPr id="10" name="object 10"/>
            <p:cNvSpPr/>
            <p:nvPr/>
          </p:nvSpPr>
          <p:spPr>
            <a:xfrm>
              <a:off x="15941298" y="8585194"/>
              <a:ext cx="2346960" cy="1701800"/>
            </a:xfrm>
            <a:custGeom>
              <a:avLst/>
              <a:gdLst/>
              <a:ahLst/>
              <a:cxnLst/>
              <a:rect l="l" t="t" r="r" b="b"/>
              <a:pathLst>
                <a:path w="2346959" h="1701800">
                  <a:moveTo>
                    <a:pt x="2346702" y="1701805"/>
                  </a:moveTo>
                  <a:lnTo>
                    <a:pt x="0" y="1701805"/>
                  </a:lnTo>
                  <a:lnTo>
                    <a:pt x="2685" y="1685200"/>
                  </a:lnTo>
                  <a:lnTo>
                    <a:pt x="11105" y="1639884"/>
                  </a:lnTo>
                  <a:lnTo>
                    <a:pt x="20558" y="1594822"/>
                  </a:lnTo>
                  <a:lnTo>
                    <a:pt x="31026" y="1550043"/>
                  </a:lnTo>
                  <a:lnTo>
                    <a:pt x="42489" y="1505578"/>
                  </a:lnTo>
                  <a:lnTo>
                    <a:pt x="54928" y="1461456"/>
                  </a:lnTo>
                  <a:lnTo>
                    <a:pt x="68322" y="1417708"/>
                  </a:lnTo>
                  <a:lnTo>
                    <a:pt x="82652" y="1374364"/>
                  </a:lnTo>
                  <a:lnTo>
                    <a:pt x="97899" y="1331454"/>
                  </a:lnTo>
                  <a:lnTo>
                    <a:pt x="114043" y="1289008"/>
                  </a:lnTo>
                  <a:lnTo>
                    <a:pt x="131064" y="1247055"/>
                  </a:lnTo>
                  <a:lnTo>
                    <a:pt x="148943" y="1205627"/>
                  </a:lnTo>
                  <a:lnTo>
                    <a:pt x="167660" y="1164752"/>
                  </a:lnTo>
                  <a:lnTo>
                    <a:pt x="187196" y="1124462"/>
                  </a:lnTo>
                  <a:lnTo>
                    <a:pt x="207530" y="1084785"/>
                  </a:lnTo>
                  <a:lnTo>
                    <a:pt x="228644" y="1045752"/>
                  </a:lnTo>
                  <a:lnTo>
                    <a:pt x="250517" y="1007394"/>
                  </a:lnTo>
                  <a:lnTo>
                    <a:pt x="273131" y="969740"/>
                  </a:lnTo>
                  <a:lnTo>
                    <a:pt x="296465" y="932819"/>
                  </a:lnTo>
                  <a:lnTo>
                    <a:pt x="320500" y="896663"/>
                  </a:lnTo>
                  <a:lnTo>
                    <a:pt x="345216" y="861302"/>
                  </a:lnTo>
                  <a:lnTo>
                    <a:pt x="370594" y="826764"/>
                  </a:lnTo>
                  <a:lnTo>
                    <a:pt x="396614" y="793081"/>
                  </a:lnTo>
                  <a:lnTo>
                    <a:pt x="434861" y="745369"/>
                  </a:lnTo>
                  <a:lnTo>
                    <a:pt x="472751" y="699293"/>
                  </a:lnTo>
                  <a:lnTo>
                    <a:pt x="510303" y="654840"/>
                  </a:lnTo>
                  <a:lnTo>
                    <a:pt x="547533" y="611994"/>
                  </a:lnTo>
                  <a:lnTo>
                    <a:pt x="584457" y="570740"/>
                  </a:lnTo>
                  <a:lnTo>
                    <a:pt x="621094" y="531063"/>
                  </a:lnTo>
                  <a:lnTo>
                    <a:pt x="657459" y="492950"/>
                  </a:lnTo>
                  <a:lnTo>
                    <a:pt x="693570" y="456384"/>
                  </a:lnTo>
                  <a:lnTo>
                    <a:pt x="729444" y="421351"/>
                  </a:lnTo>
                  <a:lnTo>
                    <a:pt x="765097" y="387836"/>
                  </a:lnTo>
                  <a:lnTo>
                    <a:pt x="800546" y="355825"/>
                  </a:lnTo>
                  <a:lnTo>
                    <a:pt x="835809" y="325302"/>
                  </a:lnTo>
                  <a:lnTo>
                    <a:pt x="870902" y="296253"/>
                  </a:lnTo>
                  <a:lnTo>
                    <a:pt x="905842" y="268663"/>
                  </a:lnTo>
                  <a:lnTo>
                    <a:pt x="940646" y="242516"/>
                  </a:lnTo>
                  <a:lnTo>
                    <a:pt x="975331" y="217799"/>
                  </a:lnTo>
                  <a:lnTo>
                    <a:pt x="1009915" y="194497"/>
                  </a:lnTo>
                  <a:lnTo>
                    <a:pt x="1044412" y="172593"/>
                  </a:lnTo>
                  <a:lnTo>
                    <a:pt x="1078842" y="152075"/>
                  </a:lnTo>
                  <a:lnTo>
                    <a:pt x="1113220" y="132926"/>
                  </a:lnTo>
                  <a:lnTo>
                    <a:pt x="1147564" y="115133"/>
                  </a:lnTo>
                  <a:lnTo>
                    <a:pt x="1216215" y="83552"/>
                  </a:lnTo>
                  <a:lnTo>
                    <a:pt x="1284932" y="57213"/>
                  </a:lnTo>
                  <a:lnTo>
                    <a:pt x="1353848" y="35998"/>
                  </a:lnTo>
                  <a:lnTo>
                    <a:pt x="1423101" y="19787"/>
                  </a:lnTo>
                  <a:lnTo>
                    <a:pt x="1492824" y="8463"/>
                  </a:lnTo>
                  <a:lnTo>
                    <a:pt x="1563153" y="1907"/>
                  </a:lnTo>
                  <a:lnTo>
                    <a:pt x="1634224" y="0"/>
                  </a:lnTo>
                  <a:lnTo>
                    <a:pt x="1670080" y="752"/>
                  </a:lnTo>
                  <a:lnTo>
                    <a:pt x="1742516" y="5596"/>
                  </a:lnTo>
                  <a:lnTo>
                    <a:pt x="1816032" y="14792"/>
                  </a:lnTo>
                  <a:lnTo>
                    <a:pt x="1890763" y="28222"/>
                  </a:lnTo>
                  <a:lnTo>
                    <a:pt x="1928627" y="36488"/>
                  </a:lnTo>
                  <a:lnTo>
                    <a:pt x="1966845" y="45768"/>
                  </a:lnTo>
                  <a:lnTo>
                    <a:pt x="2005434" y="56046"/>
                  </a:lnTo>
                  <a:lnTo>
                    <a:pt x="2044411" y="67309"/>
                  </a:lnTo>
                  <a:lnTo>
                    <a:pt x="2083794" y="79542"/>
                  </a:lnTo>
                  <a:lnTo>
                    <a:pt x="2123599" y="92729"/>
                  </a:lnTo>
                  <a:lnTo>
                    <a:pt x="2163843" y="106856"/>
                  </a:lnTo>
                  <a:lnTo>
                    <a:pt x="2204542" y="121908"/>
                  </a:lnTo>
                  <a:lnTo>
                    <a:pt x="2245715" y="137870"/>
                  </a:lnTo>
                  <a:lnTo>
                    <a:pt x="2287377" y="154727"/>
                  </a:lnTo>
                  <a:lnTo>
                    <a:pt x="2329546" y="172465"/>
                  </a:lnTo>
                  <a:lnTo>
                    <a:pt x="2346702" y="179941"/>
                  </a:lnTo>
                  <a:lnTo>
                    <a:pt x="2346702" y="1701805"/>
                  </a:lnTo>
                  <a:close/>
                </a:path>
              </a:pathLst>
            </a:custGeom>
            <a:solidFill>
              <a:srgbClr val="FFFFFF"/>
            </a:solidFill>
          </p:spPr>
          <p:txBody>
            <a:bodyPr wrap="square" lIns="0" tIns="0" rIns="0" bIns="0" rtlCol="0"/>
            <a:lstStyle/>
            <a:p>
              <a:endParaRPr/>
            </a:p>
          </p:txBody>
        </p:sp>
        <p:pic>
          <p:nvPicPr>
            <p:cNvPr id="11" name="object 11"/>
            <p:cNvPicPr/>
            <p:nvPr/>
          </p:nvPicPr>
          <p:blipFill>
            <a:blip r:embed="rId4" cstate="email">
              <a:extLst>
                <a:ext uri="{28A0092B-C50C-407E-A947-70E740481C1C}">
                  <a14:useLocalDpi xmlns:a14="http://schemas.microsoft.com/office/drawing/2010/main"/>
                </a:ext>
              </a:extLst>
            </a:blip>
            <a:stretch>
              <a:fillRect/>
            </a:stretch>
          </p:blipFill>
          <p:spPr>
            <a:xfrm>
              <a:off x="16517680" y="8516681"/>
              <a:ext cx="1770319" cy="1770317"/>
            </a:xfrm>
            <a:prstGeom prst="rect">
              <a:avLst/>
            </a:prstGeom>
          </p:spPr>
        </p:pic>
      </p:grpSp>
      <p:sp>
        <p:nvSpPr>
          <p:cNvPr id="8" name="ZoneTexte 7">
            <a:extLst>
              <a:ext uri="{FF2B5EF4-FFF2-40B4-BE49-F238E27FC236}">
                <a16:creationId xmlns:a16="http://schemas.microsoft.com/office/drawing/2014/main" id="{963262E2-CF1A-4AF1-B253-490C5F267E32}"/>
              </a:ext>
            </a:extLst>
          </p:cNvPr>
          <p:cNvSpPr txBox="1"/>
          <p:nvPr/>
        </p:nvSpPr>
        <p:spPr>
          <a:xfrm>
            <a:off x="163930" y="347906"/>
            <a:ext cx="2715808" cy="461665"/>
          </a:xfrm>
          <a:prstGeom prst="rect">
            <a:avLst/>
          </a:prstGeom>
          <a:solidFill>
            <a:srgbClr val="FFFF00"/>
          </a:solidFill>
        </p:spPr>
        <p:txBody>
          <a:bodyPr wrap="square" rtlCol="0">
            <a:spAutoFit/>
          </a:bodyPr>
          <a:lstStyle/>
          <a:p>
            <a:r>
              <a:rPr lang="fr-FR" sz="2400" dirty="0"/>
              <a:t>16 novembre 2023</a:t>
            </a:r>
          </a:p>
        </p:txBody>
      </p:sp>
      <p:sp>
        <p:nvSpPr>
          <p:cNvPr id="12" name="ZoneTexte 11">
            <a:extLst>
              <a:ext uri="{FF2B5EF4-FFF2-40B4-BE49-F238E27FC236}">
                <a16:creationId xmlns:a16="http://schemas.microsoft.com/office/drawing/2014/main" id="{229A2499-3286-41F2-93E5-CBD962B10116}"/>
              </a:ext>
            </a:extLst>
          </p:cNvPr>
          <p:cNvSpPr txBox="1"/>
          <p:nvPr/>
        </p:nvSpPr>
        <p:spPr>
          <a:xfrm>
            <a:off x="5202655" y="470425"/>
            <a:ext cx="4345048" cy="461665"/>
          </a:xfrm>
          <a:prstGeom prst="rect">
            <a:avLst/>
          </a:prstGeom>
          <a:solidFill>
            <a:srgbClr val="FFFF00"/>
          </a:solidFill>
          <a:ln>
            <a:solidFill>
              <a:schemeClr val="tx2">
                <a:lumMod val="20000"/>
                <a:lumOff val="80000"/>
              </a:schemeClr>
            </a:solidFill>
          </a:ln>
        </p:spPr>
        <p:txBody>
          <a:bodyPr wrap="square" rtlCol="0">
            <a:spAutoFit/>
          </a:bodyPr>
          <a:lstStyle/>
          <a:p>
            <a:r>
              <a:rPr lang="fr-FR" sz="2400" dirty="0"/>
              <a:t>19 novembre 2023 après 3 jours</a:t>
            </a:r>
          </a:p>
        </p:txBody>
      </p:sp>
      <p:pic>
        <p:nvPicPr>
          <p:cNvPr id="14" name="Image 13">
            <a:extLst>
              <a:ext uri="{FF2B5EF4-FFF2-40B4-BE49-F238E27FC236}">
                <a16:creationId xmlns:a16="http://schemas.microsoft.com/office/drawing/2014/main" id="{0D982F4F-4704-43B5-BC16-AE08830EADA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22283" y="6699034"/>
            <a:ext cx="2686320" cy="3005624"/>
          </a:xfrm>
          <a:prstGeom prst="rect">
            <a:avLst/>
          </a:prstGeom>
        </p:spPr>
      </p:pic>
      <p:pic>
        <p:nvPicPr>
          <p:cNvPr id="16" name="Image 15">
            <a:extLst>
              <a:ext uri="{FF2B5EF4-FFF2-40B4-BE49-F238E27FC236}">
                <a16:creationId xmlns:a16="http://schemas.microsoft.com/office/drawing/2014/main" id="{00DF675B-C3C5-4F73-A1D3-46D71B3D4A22}"/>
              </a:ext>
            </a:extLst>
          </p:cNvPr>
          <p:cNvPicPr>
            <a:picLocks noChangeAspect="1"/>
          </p:cNvPicPr>
          <p:nvPr/>
        </p:nvPicPr>
        <p:blipFill>
          <a:blip r:embed="rId6"/>
          <a:stretch>
            <a:fillRect/>
          </a:stretch>
        </p:blipFill>
        <p:spPr>
          <a:xfrm>
            <a:off x="-3059" y="809571"/>
            <a:ext cx="5038725" cy="7429500"/>
          </a:xfrm>
          <a:prstGeom prst="rect">
            <a:avLst/>
          </a:prstGeom>
        </p:spPr>
      </p:pic>
      <p:pic>
        <p:nvPicPr>
          <p:cNvPr id="17" name="Image 16">
            <a:extLst>
              <a:ext uri="{FF2B5EF4-FFF2-40B4-BE49-F238E27FC236}">
                <a16:creationId xmlns:a16="http://schemas.microsoft.com/office/drawing/2014/main" id="{BB1B5597-4015-4AB1-86EF-49382AD22E5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811000" y="4565555"/>
            <a:ext cx="6265382" cy="5691842"/>
          </a:xfrm>
          <a:prstGeom prst="rect">
            <a:avLst/>
          </a:prstGeom>
        </p:spPr>
      </p:pic>
      <p:sp>
        <p:nvSpPr>
          <p:cNvPr id="18" name="ZoneTexte 17">
            <a:extLst>
              <a:ext uri="{FF2B5EF4-FFF2-40B4-BE49-F238E27FC236}">
                <a16:creationId xmlns:a16="http://schemas.microsoft.com/office/drawing/2014/main" id="{536ED594-2502-45C3-BCA9-E02D9265ABE6}"/>
              </a:ext>
            </a:extLst>
          </p:cNvPr>
          <p:cNvSpPr txBox="1"/>
          <p:nvPr/>
        </p:nvSpPr>
        <p:spPr>
          <a:xfrm>
            <a:off x="13679453" y="5315603"/>
            <a:ext cx="4345048" cy="461665"/>
          </a:xfrm>
          <a:prstGeom prst="rect">
            <a:avLst/>
          </a:prstGeom>
          <a:solidFill>
            <a:srgbClr val="FFFF00"/>
          </a:solidFill>
          <a:ln>
            <a:solidFill>
              <a:schemeClr val="tx2">
                <a:lumMod val="20000"/>
                <a:lumOff val="80000"/>
              </a:schemeClr>
            </a:solidFill>
          </a:ln>
        </p:spPr>
        <p:txBody>
          <a:bodyPr wrap="square" rtlCol="0">
            <a:spAutoFit/>
          </a:bodyPr>
          <a:lstStyle/>
          <a:p>
            <a:r>
              <a:rPr lang="fr-FR" sz="2400" dirty="0"/>
              <a:t>4 décembre 2023 </a:t>
            </a:r>
          </a:p>
        </p:txBody>
      </p:sp>
      <p:sp>
        <p:nvSpPr>
          <p:cNvPr id="20" name="ZoneTexte 19">
            <a:extLst>
              <a:ext uri="{FF2B5EF4-FFF2-40B4-BE49-F238E27FC236}">
                <a16:creationId xmlns:a16="http://schemas.microsoft.com/office/drawing/2014/main" id="{6A2AAF94-934D-4E3A-80CF-FEF27F8AE2A1}"/>
              </a:ext>
            </a:extLst>
          </p:cNvPr>
          <p:cNvSpPr txBox="1"/>
          <p:nvPr/>
        </p:nvSpPr>
        <p:spPr>
          <a:xfrm>
            <a:off x="8844232" y="1010008"/>
            <a:ext cx="6696285" cy="3724096"/>
          </a:xfrm>
          <a:prstGeom prst="rect">
            <a:avLst/>
          </a:prstGeom>
          <a:noFill/>
        </p:spPr>
        <p:txBody>
          <a:bodyPr wrap="square" rtlCol="0">
            <a:spAutoFit/>
          </a:bodyPr>
          <a:lstStyle/>
          <a:p>
            <a:pPr algn="ctr"/>
            <a:r>
              <a:rPr lang="fr-FR" sz="2400" dirty="0"/>
              <a:t>Entrée le 13/11/23 suite à une chute le 4/11/23  avec station prolongée au sol de 12 heures dans un contexte de pneumopathie COVID .</a:t>
            </a:r>
          </a:p>
          <a:p>
            <a:pPr algn="ctr"/>
            <a:r>
              <a:rPr lang="fr-FR" sz="2400" dirty="0"/>
              <a:t>Hématomes de la fesse, cuisse et mollet droits très étendu et douloureux avec collection hématome visible à l’échographie</a:t>
            </a:r>
          </a:p>
          <a:p>
            <a:pPr algn="ctr"/>
            <a:endParaRPr lang="fr-FR" sz="2400" dirty="0"/>
          </a:p>
          <a:p>
            <a:pPr algn="ctr"/>
            <a:r>
              <a:rPr lang="fr-FR" sz="2400" dirty="0"/>
              <a:t>Préviscan® stoppé le 14 novembre puis relais Eliquis® 5 mg (matin et soir)</a:t>
            </a:r>
          </a:p>
          <a:p>
            <a:endParaRPr lang="fr-FR" sz="2000" dirty="0"/>
          </a:p>
        </p:txBody>
      </p:sp>
      <p:sp>
        <p:nvSpPr>
          <p:cNvPr id="22" name="Ellipse 21">
            <a:extLst>
              <a:ext uri="{FF2B5EF4-FFF2-40B4-BE49-F238E27FC236}">
                <a16:creationId xmlns:a16="http://schemas.microsoft.com/office/drawing/2014/main" id="{B187C0AE-13B4-4F99-9128-D630D779D762}"/>
              </a:ext>
            </a:extLst>
          </p:cNvPr>
          <p:cNvSpPr/>
          <p:nvPr/>
        </p:nvSpPr>
        <p:spPr>
          <a:xfrm>
            <a:off x="15752134" y="561195"/>
            <a:ext cx="2438400" cy="14663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bg1"/>
                </a:solidFill>
              </a:rPr>
              <a:t>En 19 jours</a:t>
            </a:r>
          </a:p>
        </p:txBody>
      </p:sp>
    </p:spTree>
    <p:extLst>
      <p:ext uri="{BB962C8B-B14F-4D97-AF65-F5344CB8AC3E}">
        <p14:creationId xmlns:p14="http://schemas.microsoft.com/office/powerpoint/2010/main" val="27228141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1"/>
            <a:ext cx="18287999" cy="10287001"/>
            <a:chOff x="0" y="0"/>
            <a:chExt cx="18287999" cy="10287001"/>
          </a:xfrm>
        </p:grpSpPr>
        <p:pic>
          <p:nvPicPr>
            <p:cNvPr id="3" name="object 3"/>
            <p:cNvPicPr/>
            <p:nvPr/>
          </p:nvPicPr>
          <p:blipFill>
            <a:blip r:embed="rId2" cstate="print"/>
            <a:stretch>
              <a:fillRect/>
            </a:stretch>
          </p:blipFill>
          <p:spPr>
            <a:xfrm>
              <a:off x="0" y="0"/>
              <a:ext cx="11703052" cy="10287001"/>
            </a:xfrm>
            <a:prstGeom prst="rect">
              <a:avLst/>
            </a:prstGeom>
          </p:spPr>
        </p:pic>
        <p:pic>
          <p:nvPicPr>
            <p:cNvPr id="7" name="object 7"/>
            <p:cNvPicPr/>
            <p:nvPr/>
          </p:nvPicPr>
          <p:blipFill>
            <a:blip r:embed="rId3" cstate="email">
              <a:extLst>
                <a:ext uri="{28A0092B-C50C-407E-A947-70E740481C1C}">
                  <a14:useLocalDpi xmlns:a14="http://schemas.microsoft.com/office/drawing/2010/main"/>
                </a:ext>
              </a:extLst>
            </a:blip>
            <a:stretch>
              <a:fillRect/>
            </a:stretch>
          </p:blipFill>
          <p:spPr>
            <a:xfrm>
              <a:off x="16517680" y="8516677"/>
              <a:ext cx="1770319" cy="1770322"/>
            </a:xfrm>
            <a:prstGeom prst="rect">
              <a:avLst/>
            </a:prstGeom>
          </p:spPr>
        </p:pic>
      </p:grpSp>
      <p:sp>
        <p:nvSpPr>
          <p:cNvPr id="8" name="object 8"/>
          <p:cNvSpPr txBox="1">
            <a:spLocks noGrp="1"/>
          </p:cNvSpPr>
          <p:nvPr>
            <p:ph type="title"/>
          </p:nvPr>
        </p:nvSpPr>
        <p:spPr>
          <a:xfrm>
            <a:off x="2628900" y="584047"/>
            <a:ext cx="13030200" cy="751488"/>
          </a:xfrm>
          <a:prstGeom prst="rect">
            <a:avLst/>
          </a:prstGeom>
        </p:spPr>
        <p:txBody>
          <a:bodyPr vert="horz" wrap="square" lIns="0" tIns="12700" rIns="0" bIns="0" rtlCol="0">
            <a:spAutoFit/>
          </a:bodyPr>
          <a:lstStyle/>
          <a:p>
            <a:pPr marL="12700" algn="ctr">
              <a:lnSpc>
                <a:spcPct val="100000"/>
              </a:lnSpc>
              <a:spcBef>
                <a:spcPts val="100"/>
              </a:spcBef>
            </a:pPr>
            <a:r>
              <a:rPr lang="fr-FR" sz="4800" spc="-165" dirty="0">
                <a:solidFill>
                  <a:srgbClr val="00B050"/>
                </a:solidFill>
                <a:latin typeface="+mn-lt"/>
              </a:rPr>
              <a:t>Les limites de l’expérimentation clinique</a:t>
            </a:r>
            <a:endParaRPr spc="-130" dirty="0">
              <a:solidFill>
                <a:srgbClr val="FF0000"/>
              </a:solidFill>
              <a:latin typeface="+mn-lt"/>
            </a:endParaRPr>
          </a:p>
        </p:txBody>
      </p:sp>
      <p:sp>
        <p:nvSpPr>
          <p:cNvPr id="4" name="ZoneTexte 3">
            <a:extLst>
              <a:ext uri="{FF2B5EF4-FFF2-40B4-BE49-F238E27FC236}">
                <a16:creationId xmlns:a16="http://schemas.microsoft.com/office/drawing/2014/main" id="{24657C30-EDC8-404E-847B-F14C1390C623}"/>
              </a:ext>
            </a:extLst>
          </p:cNvPr>
          <p:cNvSpPr txBox="1"/>
          <p:nvPr/>
        </p:nvSpPr>
        <p:spPr>
          <a:xfrm>
            <a:off x="693683" y="2075930"/>
            <a:ext cx="8458200" cy="8032968"/>
          </a:xfrm>
          <a:prstGeom prst="rect">
            <a:avLst/>
          </a:prstGeom>
          <a:noFill/>
        </p:spPr>
        <p:txBody>
          <a:bodyPr wrap="square" rtlCol="0">
            <a:spAutoFit/>
          </a:bodyPr>
          <a:lstStyle/>
          <a:p>
            <a:pPr marL="457200" indent="-457200">
              <a:buFont typeface="Wingdings" panose="05000000000000000000" pitchFamily="2" charset="2"/>
              <a:buChar char="v"/>
            </a:pPr>
            <a:r>
              <a:rPr lang="fr-FR" sz="2800" dirty="0"/>
              <a:t>Des actes faits mais pas toujours validés</a:t>
            </a:r>
          </a:p>
          <a:p>
            <a:pPr marL="457200" indent="-457200">
              <a:buFont typeface="Wingdings" panose="05000000000000000000" pitchFamily="2" charset="2"/>
              <a:buChar char="v"/>
            </a:pPr>
            <a:r>
              <a:rPr lang="fr-FR" sz="2800" dirty="0"/>
              <a:t>Des programmations de soins variables d’un soignant à l’autre et d’une situation à l’autre (non respect du protocole ou adaptation du protocole?)</a:t>
            </a:r>
          </a:p>
          <a:p>
            <a:r>
              <a:rPr lang="fr-FR" sz="2800" dirty="0"/>
              <a:t> </a:t>
            </a:r>
          </a:p>
          <a:p>
            <a:pPr marL="457200" indent="-457200">
              <a:buFont typeface="Wingdings" panose="05000000000000000000" pitchFamily="2" charset="2"/>
              <a:buChar char="v"/>
            </a:pPr>
            <a:r>
              <a:rPr lang="fr-FR" sz="2800" dirty="0"/>
              <a:t>Les photographies et les mesures</a:t>
            </a:r>
          </a:p>
          <a:p>
            <a:pPr marL="914400" lvl="1" indent="-457200">
              <a:buFont typeface="Courier New" panose="02070309020205020404" pitchFamily="49" charset="0"/>
              <a:buChar char="o"/>
            </a:pPr>
            <a:r>
              <a:rPr lang="fr-FR" sz="2800" dirty="0"/>
              <a:t>Une qualité des photographies variable (distance, angle, lumière, zone…)</a:t>
            </a:r>
          </a:p>
          <a:p>
            <a:pPr marL="457200" indent="-457200">
              <a:buFont typeface="Wingdings" panose="05000000000000000000" pitchFamily="2" charset="2"/>
              <a:buChar char="v"/>
            </a:pPr>
            <a:r>
              <a:rPr lang="fr-FR" sz="2800" dirty="0"/>
              <a:t>La bande de mesure : </a:t>
            </a:r>
          </a:p>
          <a:p>
            <a:pPr marL="914400" lvl="1" indent="-457200">
              <a:buFont typeface="Courier New" panose="02070309020205020404" pitchFamily="49" charset="0"/>
              <a:buChar char="o"/>
            </a:pPr>
            <a:r>
              <a:rPr lang="fr-FR" sz="2800" dirty="0"/>
              <a:t>Peu de mesures notées au dossier de soins </a:t>
            </a:r>
          </a:p>
          <a:p>
            <a:pPr marL="914400" lvl="1" indent="-457200">
              <a:buFont typeface="Courier New" panose="02070309020205020404" pitchFamily="49" charset="0"/>
              <a:buChar char="o"/>
            </a:pPr>
            <a:r>
              <a:rPr lang="fr-FR" sz="2800" dirty="0"/>
              <a:t>Des mesures compliquées et difficile à prendre du fait de la résorption de l’hématome qui n’est ni uniforme ni régulière et qui dépend de l’importance de la collection</a:t>
            </a:r>
          </a:p>
          <a:p>
            <a:pPr marL="457200" indent="-457200">
              <a:buFont typeface="Wingdings" panose="05000000000000000000" pitchFamily="2" charset="2"/>
              <a:buChar char="v"/>
            </a:pPr>
            <a:endParaRPr lang="fr-FR" sz="2800" dirty="0"/>
          </a:p>
          <a:p>
            <a:endParaRPr lang="fr-FR" sz="2400" dirty="0">
              <a:solidFill>
                <a:srgbClr val="FF0000"/>
              </a:solidFill>
            </a:endParaRPr>
          </a:p>
          <a:p>
            <a:endParaRPr lang="fr-FR" sz="2400" dirty="0">
              <a:solidFill>
                <a:srgbClr val="FF0000"/>
              </a:solidFill>
            </a:endParaRPr>
          </a:p>
          <a:p>
            <a:endParaRPr lang="fr-FR" sz="2400" dirty="0">
              <a:solidFill>
                <a:schemeClr val="accent1"/>
              </a:solidFill>
            </a:endParaRPr>
          </a:p>
          <a:p>
            <a:endParaRPr lang="fr-FR" sz="2400" dirty="0">
              <a:solidFill>
                <a:schemeClr val="accent1"/>
              </a:solidFill>
            </a:endParaRPr>
          </a:p>
        </p:txBody>
      </p:sp>
      <p:pic>
        <p:nvPicPr>
          <p:cNvPr id="12" name="Image 11">
            <a:extLst>
              <a:ext uri="{FF2B5EF4-FFF2-40B4-BE49-F238E27FC236}">
                <a16:creationId xmlns:a16="http://schemas.microsoft.com/office/drawing/2014/main" id="{1AE320D3-2EE6-4D1C-BF6A-0C83BB33E0D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8603" y="8712353"/>
            <a:ext cx="9080497" cy="990600"/>
          </a:xfrm>
          <a:prstGeom prst="rect">
            <a:avLst/>
          </a:prstGeom>
        </p:spPr>
      </p:pic>
      <p:graphicFrame>
        <p:nvGraphicFramePr>
          <p:cNvPr id="11" name="Graphique 10">
            <a:extLst>
              <a:ext uri="{FF2B5EF4-FFF2-40B4-BE49-F238E27FC236}">
                <a16:creationId xmlns:a16="http://schemas.microsoft.com/office/drawing/2014/main" id="{3753E8F2-B6A8-464D-85FA-B6A572E4C054}"/>
              </a:ext>
            </a:extLst>
          </p:cNvPr>
          <p:cNvGraphicFramePr>
            <a:graphicFrameLocks/>
          </p:cNvGraphicFramePr>
          <p:nvPr>
            <p:extLst>
              <p:ext uri="{D42A27DB-BD31-4B8C-83A1-F6EECF244321}">
                <p14:modId xmlns:p14="http://schemas.microsoft.com/office/powerpoint/2010/main" val="866552038"/>
              </p:ext>
            </p:extLst>
          </p:nvPr>
        </p:nvGraphicFramePr>
        <p:xfrm>
          <a:off x="9994900" y="2082499"/>
          <a:ext cx="6934200" cy="709493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504336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8287999" cy="10287001"/>
            <a:chOff x="0" y="0"/>
            <a:chExt cx="18287999" cy="10287001"/>
          </a:xfrm>
        </p:grpSpPr>
        <p:pic>
          <p:nvPicPr>
            <p:cNvPr id="3" name="object 3"/>
            <p:cNvPicPr/>
            <p:nvPr/>
          </p:nvPicPr>
          <p:blipFill>
            <a:blip r:embed="rId2" cstate="print"/>
            <a:stretch>
              <a:fillRect/>
            </a:stretch>
          </p:blipFill>
          <p:spPr>
            <a:xfrm>
              <a:off x="0" y="0"/>
              <a:ext cx="11703052" cy="10287001"/>
            </a:xfrm>
            <a:prstGeom prst="rect">
              <a:avLst/>
            </a:prstGeom>
          </p:spPr>
        </p:pic>
        <p:pic>
          <p:nvPicPr>
            <p:cNvPr id="5" name="object 5"/>
            <p:cNvPicPr/>
            <p:nvPr/>
          </p:nvPicPr>
          <p:blipFill>
            <a:blip r:embed="rId3" cstate="email">
              <a:extLst>
                <a:ext uri="{28A0092B-C50C-407E-A947-70E740481C1C}">
                  <a14:useLocalDpi xmlns:a14="http://schemas.microsoft.com/office/drawing/2010/main"/>
                </a:ext>
              </a:extLst>
            </a:blip>
            <a:stretch>
              <a:fillRect/>
            </a:stretch>
          </p:blipFill>
          <p:spPr>
            <a:xfrm>
              <a:off x="10276491" y="2481709"/>
              <a:ext cx="7077074" cy="2971799"/>
            </a:xfrm>
            <a:prstGeom prst="rect">
              <a:avLst/>
            </a:prstGeom>
          </p:spPr>
        </p:pic>
        <p:pic>
          <p:nvPicPr>
            <p:cNvPr id="6" name="object 6"/>
            <p:cNvPicPr/>
            <p:nvPr/>
          </p:nvPicPr>
          <p:blipFill>
            <a:blip r:embed="rId4" cstate="email">
              <a:extLst>
                <a:ext uri="{28A0092B-C50C-407E-A947-70E740481C1C}">
                  <a14:useLocalDpi xmlns:a14="http://schemas.microsoft.com/office/drawing/2010/main"/>
                </a:ext>
              </a:extLst>
            </a:blip>
            <a:stretch>
              <a:fillRect/>
            </a:stretch>
          </p:blipFill>
          <p:spPr>
            <a:xfrm>
              <a:off x="10325765" y="5753100"/>
              <a:ext cx="7077074" cy="2962274"/>
            </a:xfrm>
            <a:prstGeom prst="rect">
              <a:avLst/>
            </a:prstGeom>
          </p:spPr>
        </p:pic>
        <p:pic>
          <p:nvPicPr>
            <p:cNvPr id="7" name="object 7"/>
            <p:cNvPicPr/>
            <p:nvPr/>
          </p:nvPicPr>
          <p:blipFill>
            <a:blip r:embed="rId5" cstate="email">
              <a:extLst>
                <a:ext uri="{28A0092B-C50C-407E-A947-70E740481C1C}">
                  <a14:useLocalDpi xmlns:a14="http://schemas.microsoft.com/office/drawing/2010/main"/>
                </a:ext>
              </a:extLst>
            </a:blip>
            <a:stretch>
              <a:fillRect/>
            </a:stretch>
          </p:blipFill>
          <p:spPr>
            <a:xfrm>
              <a:off x="16517680" y="8516677"/>
              <a:ext cx="1770319" cy="1770322"/>
            </a:xfrm>
            <a:prstGeom prst="rect">
              <a:avLst/>
            </a:prstGeom>
          </p:spPr>
        </p:pic>
      </p:grpSp>
      <p:sp>
        <p:nvSpPr>
          <p:cNvPr id="4" name="ZoneTexte 3">
            <a:extLst>
              <a:ext uri="{FF2B5EF4-FFF2-40B4-BE49-F238E27FC236}">
                <a16:creationId xmlns:a16="http://schemas.microsoft.com/office/drawing/2014/main" id="{24657C30-EDC8-404E-847B-F14C1390C623}"/>
              </a:ext>
            </a:extLst>
          </p:cNvPr>
          <p:cNvSpPr txBox="1"/>
          <p:nvPr/>
        </p:nvSpPr>
        <p:spPr>
          <a:xfrm>
            <a:off x="467711" y="1943100"/>
            <a:ext cx="7543800" cy="1077218"/>
          </a:xfrm>
          <a:prstGeom prst="rect">
            <a:avLst/>
          </a:prstGeom>
          <a:noFill/>
        </p:spPr>
        <p:txBody>
          <a:bodyPr wrap="square" rtlCol="0">
            <a:spAutoFit/>
          </a:bodyPr>
          <a:lstStyle/>
          <a:p>
            <a:endParaRPr lang="fr-FR" sz="3200" dirty="0">
              <a:solidFill>
                <a:schemeClr val="accent1"/>
              </a:solidFill>
            </a:endParaRPr>
          </a:p>
          <a:p>
            <a:endParaRPr lang="fr-FR" sz="3200" dirty="0">
              <a:solidFill>
                <a:schemeClr val="accent1"/>
              </a:solidFill>
            </a:endParaRPr>
          </a:p>
        </p:txBody>
      </p:sp>
      <p:sp>
        <p:nvSpPr>
          <p:cNvPr id="10" name="ZoneTexte 9">
            <a:extLst>
              <a:ext uri="{FF2B5EF4-FFF2-40B4-BE49-F238E27FC236}">
                <a16:creationId xmlns:a16="http://schemas.microsoft.com/office/drawing/2014/main" id="{A5DC38C1-C07F-44EE-ABEA-5822A2FEC4C6}"/>
              </a:ext>
            </a:extLst>
          </p:cNvPr>
          <p:cNvSpPr txBox="1"/>
          <p:nvPr/>
        </p:nvSpPr>
        <p:spPr>
          <a:xfrm>
            <a:off x="560452" y="1181100"/>
            <a:ext cx="8229600" cy="8710077"/>
          </a:xfrm>
          <a:prstGeom prst="rect">
            <a:avLst/>
          </a:prstGeom>
          <a:noFill/>
        </p:spPr>
        <p:txBody>
          <a:bodyPr wrap="square" rtlCol="0">
            <a:spAutoFit/>
          </a:bodyPr>
          <a:lstStyle/>
          <a:p>
            <a:r>
              <a:rPr lang="fr-FR" sz="4000" dirty="0"/>
              <a:t>Des durées de traitement par Hélichryse en applications cutanées en moyenne de </a:t>
            </a:r>
            <a:r>
              <a:rPr lang="fr-FR" sz="4000" b="1" dirty="0"/>
              <a:t>19.43 jours</a:t>
            </a:r>
          </a:p>
          <a:p>
            <a:endParaRPr lang="fr-FR" sz="4000" dirty="0"/>
          </a:p>
          <a:p>
            <a:r>
              <a:rPr lang="fr-FR" sz="4000" dirty="0"/>
              <a:t>En pratique, les applications sont adaptées :</a:t>
            </a:r>
          </a:p>
          <a:p>
            <a:pPr marL="457200" indent="-457200">
              <a:buFont typeface="Arial" panose="020B0604020202020204" pitchFamily="34" charset="0"/>
              <a:buChar char="•"/>
            </a:pPr>
            <a:r>
              <a:rPr lang="fr-FR" sz="4000" dirty="0"/>
              <a:t>à la taille :le protocole préconise 2 pressions du flacon pompe avec une dilution dans une huile végétale pure pour les zones étendues. Ce point n’est pas toujours respecté.</a:t>
            </a:r>
          </a:p>
          <a:p>
            <a:pPr marL="457200" indent="-457200">
              <a:buFont typeface="Arial" panose="020B0604020202020204" pitchFamily="34" charset="0"/>
              <a:buChar char="•"/>
            </a:pPr>
            <a:r>
              <a:rPr lang="fr-FR" sz="4000" dirty="0"/>
              <a:t>La localisation  </a:t>
            </a:r>
          </a:p>
          <a:p>
            <a:pPr marL="457200" indent="-457200">
              <a:buFont typeface="Arial" panose="020B0604020202020204" pitchFamily="34" charset="0"/>
              <a:buChar char="•"/>
            </a:pPr>
            <a:r>
              <a:rPr lang="fr-FR" sz="4000" dirty="0"/>
              <a:t>La présence d’une plaie ou non</a:t>
            </a:r>
          </a:p>
          <a:p>
            <a:endParaRPr lang="fr-FR" sz="4000" dirty="0">
              <a:solidFill>
                <a:srgbClr val="FF0000"/>
              </a:solidFill>
            </a:endParaRPr>
          </a:p>
        </p:txBody>
      </p:sp>
    </p:spTree>
    <p:extLst>
      <p:ext uri="{BB962C8B-B14F-4D97-AF65-F5344CB8AC3E}">
        <p14:creationId xmlns:p14="http://schemas.microsoft.com/office/powerpoint/2010/main" val="2482059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8064864" y="0"/>
            <a:ext cx="10419224" cy="8060970"/>
          </a:xfrm>
          <a:prstGeom prst="rect">
            <a:avLst/>
          </a:prstGeom>
        </p:spPr>
      </p:pic>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16517680" y="8516677"/>
            <a:ext cx="1770319" cy="1770322"/>
          </a:xfrm>
          <a:prstGeom prst="rect">
            <a:avLst/>
          </a:prstGeom>
        </p:spPr>
      </p:pic>
      <p:sp>
        <p:nvSpPr>
          <p:cNvPr id="20" name="object 20"/>
          <p:cNvSpPr txBox="1">
            <a:spLocks noGrp="1"/>
          </p:cNvSpPr>
          <p:nvPr>
            <p:ph type="title"/>
          </p:nvPr>
        </p:nvSpPr>
        <p:spPr>
          <a:xfrm>
            <a:off x="344709" y="419100"/>
            <a:ext cx="17598581" cy="8876789"/>
          </a:xfrm>
          <a:prstGeom prst="rect">
            <a:avLst/>
          </a:prstGeom>
        </p:spPr>
        <p:txBody>
          <a:bodyPr vert="horz" wrap="square" lIns="0" tIns="12700" rIns="0" bIns="0" rtlCol="0">
            <a:spAutoFit/>
          </a:bodyPr>
          <a:lstStyle/>
          <a:p>
            <a:pPr marL="12700" algn="ctr">
              <a:spcBef>
                <a:spcPts val="100"/>
              </a:spcBef>
            </a:pPr>
            <a:r>
              <a:rPr lang="fr-FR" sz="3200" b="0" dirty="0">
                <a:solidFill>
                  <a:schemeClr val="tx1"/>
                </a:solidFill>
                <a:latin typeface="+mn-lt"/>
                <a:cs typeface="Lucida Sans Unicode"/>
              </a:rPr>
              <a:t>Une synergie appréciée par les patients pour son action </a:t>
            </a:r>
            <a:br>
              <a:rPr lang="fr-FR" sz="3200" b="0" dirty="0">
                <a:solidFill>
                  <a:schemeClr val="tx1"/>
                </a:solidFill>
                <a:latin typeface="+mn-lt"/>
                <a:cs typeface="Lucida Sans Unicode"/>
              </a:rPr>
            </a:br>
            <a:br>
              <a:rPr lang="fr-FR" sz="3200" b="0" dirty="0">
                <a:solidFill>
                  <a:schemeClr val="tx1"/>
                </a:solidFill>
                <a:latin typeface="+mn-lt"/>
                <a:cs typeface="Lucida Sans Unicode"/>
              </a:rPr>
            </a:br>
            <a:br>
              <a:rPr lang="fr-FR" sz="3200" b="0" dirty="0">
                <a:solidFill>
                  <a:schemeClr val="tx1"/>
                </a:solidFill>
                <a:latin typeface="+mn-lt"/>
                <a:cs typeface="Lucida Sans Unicode"/>
              </a:rPr>
            </a:br>
            <a:br>
              <a:rPr lang="fr-FR" sz="3200" b="0" dirty="0">
                <a:solidFill>
                  <a:schemeClr val="tx1"/>
                </a:solidFill>
                <a:latin typeface="+mn-lt"/>
                <a:cs typeface="Lucida Sans Unicode"/>
              </a:rPr>
            </a:br>
            <a:br>
              <a:rPr lang="fr-FR" sz="3200" b="0" dirty="0">
                <a:solidFill>
                  <a:schemeClr val="tx1"/>
                </a:solidFill>
                <a:latin typeface="+mn-lt"/>
                <a:cs typeface="Lucida Sans Unicode"/>
              </a:rPr>
            </a:br>
            <a:br>
              <a:rPr lang="fr-FR" sz="3200" b="0" dirty="0">
                <a:solidFill>
                  <a:schemeClr val="tx1"/>
                </a:solidFill>
                <a:latin typeface="+mn-lt"/>
                <a:cs typeface="Lucida Sans Unicode"/>
              </a:rPr>
            </a:br>
            <a:br>
              <a:rPr lang="fr-FR" sz="3200" b="0" dirty="0">
                <a:solidFill>
                  <a:schemeClr val="tx1"/>
                </a:solidFill>
                <a:latin typeface="+mn-lt"/>
                <a:cs typeface="Lucida Sans Unicode"/>
              </a:rPr>
            </a:br>
            <a:br>
              <a:rPr lang="fr-FR" sz="3200" b="0" dirty="0">
                <a:solidFill>
                  <a:schemeClr val="tx1"/>
                </a:solidFill>
                <a:latin typeface="+mn-lt"/>
                <a:cs typeface="Lucida Sans Unicode"/>
              </a:rPr>
            </a:br>
            <a:br>
              <a:rPr lang="fr-FR" sz="3200" b="0" dirty="0">
                <a:solidFill>
                  <a:schemeClr val="tx1"/>
                </a:solidFill>
                <a:latin typeface="+mn-lt"/>
                <a:cs typeface="Lucida Sans Unicode"/>
              </a:rPr>
            </a:br>
            <a:br>
              <a:rPr lang="fr-FR" sz="3200" b="0" dirty="0">
                <a:solidFill>
                  <a:schemeClr val="tx1"/>
                </a:solidFill>
                <a:latin typeface="+mn-lt"/>
                <a:cs typeface="Lucida Sans Unicode"/>
              </a:rPr>
            </a:br>
            <a:br>
              <a:rPr lang="fr-FR" sz="3200" b="0" dirty="0">
                <a:solidFill>
                  <a:schemeClr val="tx1"/>
                </a:solidFill>
                <a:latin typeface="+mn-lt"/>
                <a:cs typeface="Lucida Sans Unicode"/>
              </a:rPr>
            </a:br>
            <a:br>
              <a:rPr lang="fr-FR" sz="3200" b="0" dirty="0">
                <a:solidFill>
                  <a:schemeClr val="tx1"/>
                </a:solidFill>
                <a:latin typeface="+mn-lt"/>
                <a:cs typeface="Lucida Sans Unicode"/>
              </a:rPr>
            </a:br>
            <a:br>
              <a:rPr lang="fr-FR" sz="3200" b="0" dirty="0">
                <a:solidFill>
                  <a:schemeClr val="tx1"/>
                </a:solidFill>
                <a:latin typeface="+mn-lt"/>
                <a:cs typeface="Lucida Sans Unicode"/>
              </a:rPr>
            </a:br>
            <a:br>
              <a:rPr lang="fr-FR" sz="3200" b="0" dirty="0">
                <a:solidFill>
                  <a:schemeClr val="tx1"/>
                </a:solidFill>
                <a:latin typeface="+mn-lt"/>
                <a:cs typeface="Lucida Sans Unicode"/>
              </a:rPr>
            </a:br>
            <a:br>
              <a:rPr lang="fr-FR" sz="3200" b="0" dirty="0">
                <a:solidFill>
                  <a:schemeClr val="tx1"/>
                </a:solidFill>
                <a:latin typeface="+mn-lt"/>
                <a:cs typeface="Lucida Sans Unicode"/>
              </a:rPr>
            </a:br>
            <a:br>
              <a:rPr lang="fr-FR" sz="3200" b="0" dirty="0">
                <a:solidFill>
                  <a:schemeClr val="tx1"/>
                </a:solidFill>
                <a:latin typeface="+mn-lt"/>
                <a:cs typeface="Lucida Sans Unicode"/>
              </a:rPr>
            </a:br>
            <a:r>
              <a:rPr lang="fr-FR" sz="3200" b="0" dirty="0">
                <a:solidFill>
                  <a:schemeClr val="tx1"/>
                </a:solidFill>
                <a:latin typeface="+mn-lt"/>
                <a:cs typeface="Lucida Sans Unicode"/>
              </a:rPr>
              <a:t>L’évaluation des patients est très souvent impossible dans le détail :</a:t>
            </a:r>
            <a:br>
              <a:rPr lang="fr-FR" sz="3200" b="0" dirty="0">
                <a:solidFill>
                  <a:schemeClr val="tx1"/>
                </a:solidFill>
                <a:latin typeface="+mn-lt"/>
                <a:cs typeface="Lucida Sans Unicode"/>
              </a:rPr>
            </a:br>
            <a:r>
              <a:rPr lang="fr-FR" sz="3200" b="0" dirty="0">
                <a:solidFill>
                  <a:schemeClr val="tx1"/>
                </a:solidFill>
                <a:latin typeface="+mn-lt"/>
                <a:cs typeface="Lucida Sans Unicode"/>
              </a:rPr>
              <a:t>population âgée en SMR et souvent dans l’incapacité de s ’exprimer aisément</a:t>
            </a:r>
            <a:endParaRPr sz="3200" b="0" spc="-130" dirty="0">
              <a:solidFill>
                <a:schemeClr val="tx1"/>
              </a:solidFill>
              <a:latin typeface="+mn-lt"/>
            </a:endParaRPr>
          </a:p>
        </p:txBody>
      </p:sp>
      <p:sp>
        <p:nvSpPr>
          <p:cNvPr id="5" name="Bulle narrative : ronde 4">
            <a:extLst>
              <a:ext uri="{FF2B5EF4-FFF2-40B4-BE49-F238E27FC236}">
                <a16:creationId xmlns:a16="http://schemas.microsoft.com/office/drawing/2014/main" id="{4FD7B834-740F-4B71-B7C2-4DD6976F9CE5}"/>
              </a:ext>
            </a:extLst>
          </p:cNvPr>
          <p:cNvSpPr/>
          <p:nvPr/>
        </p:nvSpPr>
        <p:spPr>
          <a:xfrm>
            <a:off x="2520504" y="4843848"/>
            <a:ext cx="3756728" cy="296665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 Mr dit que les huiles lui font du bien et qu'il est moins douloureux » </a:t>
            </a:r>
          </a:p>
        </p:txBody>
      </p:sp>
      <p:sp>
        <p:nvSpPr>
          <p:cNvPr id="6" name="Phylactère : pensées 5">
            <a:extLst>
              <a:ext uri="{FF2B5EF4-FFF2-40B4-BE49-F238E27FC236}">
                <a16:creationId xmlns:a16="http://schemas.microsoft.com/office/drawing/2014/main" id="{6A01A9BE-B534-41FE-848C-6560C0596D9A}"/>
              </a:ext>
            </a:extLst>
          </p:cNvPr>
          <p:cNvSpPr/>
          <p:nvPr/>
        </p:nvSpPr>
        <p:spPr>
          <a:xfrm>
            <a:off x="5783315" y="1026400"/>
            <a:ext cx="4951685" cy="27455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 Le patient est impressionné par la résorption rapide de l'hématome »</a:t>
            </a:r>
          </a:p>
        </p:txBody>
      </p:sp>
      <p:sp>
        <p:nvSpPr>
          <p:cNvPr id="7" name="Bulle narrative : ronde 6">
            <a:extLst>
              <a:ext uri="{FF2B5EF4-FFF2-40B4-BE49-F238E27FC236}">
                <a16:creationId xmlns:a16="http://schemas.microsoft.com/office/drawing/2014/main" id="{1706233A-797E-4947-9FC1-483211CD4807}"/>
              </a:ext>
            </a:extLst>
          </p:cNvPr>
          <p:cNvSpPr/>
          <p:nvPr/>
        </p:nvSpPr>
        <p:spPr>
          <a:xfrm>
            <a:off x="8217252" y="4588751"/>
            <a:ext cx="3276601" cy="21336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 La patiente apprécie les HE » </a:t>
            </a:r>
          </a:p>
        </p:txBody>
      </p:sp>
      <p:sp>
        <p:nvSpPr>
          <p:cNvPr id="8" name="Phylactère : pensées 7">
            <a:extLst>
              <a:ext uri="{FF2B5EF4-FFF2-40B4-BE49-F238E27FC236}">
                <a16:creationId xmlns:a16="http://schemas.microsoft.com/office/drawing/2014/main" id="{A19E5081-5972-4846-848C-544D7F6C06B2}"/>
              </a:ext>
            </a:extLst>
          </p:cNvPr>
          <p:cNvSpPr/>
          <p:nvPr/>
        </p:nvSpPr>
        <p:spPr>
          <a:xfrm>
            <a:off x="11079710" y="1026400"/>
            <a:ext cx="7404377" cy="4083453"/>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 Dit être satisfaite de l'action de la synergie anti hématomes : diminution de l'hématome, assouplissement des tissus, a retrouvé de la mobilité et une diminution des douleurs. Est très contente de bénéficier de cette synergie « j'aurais du l'avoir plus  tôt » . Pas de douleurs lorsqu'elle est couchée maintenant »</a:t>
            </a:r>
          </a:p>
        </p:txBody>
      </p:sp>
      <p:sp>
        <p:nvSpPr>
          <p:cNvPr id="10" name="Phylactère : pensées 9">
            <a:extLst>
              <a:ext uri="{FF2B5EF4-FFF2-40B4-BE49-F238E27FC236}">
                <a16:creationId xmlns:a16="http://schemas.microsoft.com/office/drawing/2014/main" id="{1AA12FC6-4102-4EFB-973A-6235FFFB9594}"/>
              </a:ext>
            </a:extLst>
          </p:cNvPr>
          <p:cNvSpPr/>
          <p:nvPr/>
        </p:nvSpPr>
        <p:spPr>
          <a:xfrm>
            <a:off x="569691" y="1562100"/>
            <a:ext cx="4672826" cy="2519623"/>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 apprécie les HE hématomes, trouve cela rafraichissant et dit être soulager  de ses douleurs ». </a:t>
            </a:r>
          </a:p>
        </p:txBody>
      </p:sp>
      <p:sp>
        <p:nvSpPr>
          <p:cNvPr id="11" name="Bulle narrative : ronde 10">
            <a:extLst>
              <a:ext uri="{FF2B5EF4-FFF2-40B4-BE49-F238E27FC236}">
                <a16:creationId xmlns:a16="http://schemas.microsoft.com/office/drawing/2014/main" id="{B770B248-E692-4CBA-B847-AFD11D5F5B97}"/>
              </a:ext>
            </a:extLst>
          </p:cNvPr>
          <p:cNvSpPr/>
          <p:nvPr/>
        </p:nvSpPr>
        <p:spPr>
          <a:xfrm>
            <a:off x="13258801" y="5177146"/>
            <a:ext cx="4684490" cy="263335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Patient content de la prise en soin avec les huiles essentielles me dit: « je n'aurais jamais pensé que l'hématome partirait aussi vite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ject 5"/>
          <p:cNvPicPr/>
          <p:nvPr/>
        </p:nvPicPr>
        <p:blipFill>
          <a:blip r:embed="rId2" cstate="email">
            <a:extLst>
              <a:ext uri="{28A0092B-C50C-407E-A947-70E740481C1C}">
                <a14:useLocalDpi xmlns:a14="http://schemas.microsoft.com/office/drawing/2010/main"/>
              </a:ext>
            </a:extLst>
          </a:blip>
          <a:stretch>
            <a:fillRect/>
          </a:stretch>
        </p:blipFill>
        <p:spPr>
          <a:xfrm>
            <a:off x="13592561" y="-32578"/>
            <a:ext cx="4697473" cy="3411068"/>
          </a:xfrm>
          <a:prstGeom prst="rect">
            <a:avLst/>
          </a:prstGeom>
        </p:spPr>
      </p:pic>
      <p:pic>
        <p:nvPicPr>
          <p:cNvPr id="6" name="object 6"/>
          <p:cNvPicPr/>
          <p:nvPr/>
        </p:nvPicPr>
        <p:blipFill>
          <a:blip r:embed="rId3" cstate="email">
            <a:extLst>
              <a:ext uri="{28A0092B-C50C-407E-A947-70E740481C1C}">
                <a14:useLocalDpi xmlns:a14="http://schemas.microsoft.com/office/drawing/2010/main"/>
              </a:ext>
            </a:extLst>
          </a:blip>
          <a:stretch>
            <a:fillRect/>
          </a:stretch>
        </p:blipFill>
        <p:spPr>
          <a:xfrm>
            <a:off x="14196657" y="4916761"/>
            <a:ext cx="4096311" cy="5372949"/>
          </a:xfrm>
          <a:prstGeom prst="rect">
            <a:avLst/>
          </a:prstGeom>
        </p:spPr>
      </p:pic>
      <p:sp>
        <p:nvSpPr>
          <p:cNvPr id="7" name="object 7"/>
          <p:cNvSpPr txBox="1">
            <a:spLocks noGrp="1"/>
          </p:cNvSpPr>
          <p:nvPr>
            <p:ph type="title"/>
          </p:nvPr>
        </p:nvSpPr>
        <p:spPr>
          <a:xfrm>
            <a:off x="11125200" y="3256924"/>
            <a:ext cx="6680175" cy="689932"/>
          </a:xfrm>
          <a:prstGeom prst="rect">
            <a:avLst/>
          </a:prstGeom>
        </p:spPr>
        <p:txBody>
          <a:bodyPr vert="horz" wrap="square" lIns="0" tIns="12700" rIns="0" bIns="0" rtlCol="0">
            <a:spAutoFit/>
          </a:bodyPr>
          <a:lstStyle/>
          <a:p>
            <a:pPr marL="12700" algn="ctr">
              <a:lnSpc>
                <a:spcPct val="100000"/>
              </a:lnSpc>
              <a:spcBef>
                <a:spcPts val="100"/>
              </a:spcBef>
            </a:pPr>
            <a:r>
              <a:rPr lang="fr-FR" sz="4400" spc="355" dirty="0">
                <a:solidFill>
                  <a:srgbClr val="0070C0"/>
                </a:solidFill>
                <a:latin typeface="+mn-lt"/>
                <a:cs typeface="Arial MT"/>
              </a:rPr>
              <a:t>Une synergie à 3 %</a:t>
            </a:r>
            <a:endParaRPr sz="4400" spc="355" dirty="0">
              <a:solidFill>
                <a:srgbClr val="0070C0"/>
              </a:solidFill>
              <a:latin typeface="+mn-lt"/>
              <a:cs typeface="Arial MT"/>
            </a:endParaRPr>
          </a:p>
        </p:txBody>
      </p:sp>
      <p:sp>
        <p:nvSpPr>
          <p:cNvPr id="8" name="object 8"/>
          <p:cNvSpPr txBox="1"/>
          <p:nvPr/>
        </p:nvSpPr>
        <p:spPr>
          <a:xfrm>
            <a:off x="10286998" y="3726948"/>
            <a:ext cx="6348183" cy="505267"/>
          </a:xfrm>
          <a:prstGeom prst="rect">
            <a:avLst/>
          </a:prstGeom>
        </p:spPr>
        <p:txBody>
          <a:bodyPr vert="horz" wrap="square" lIns="0" tIns="12700" rIns="0" bIns="0" rtlCol="0">
            <a:spAutoFit/>
          </a:bodyPr>
          <a:lstStyle/>
          <a:p>
            <a:r>
              <a:rPr lang="fr-FR" sz="3200" dirty="0"/>
              <a:t> </a:t>
            </a:r>
          </a:p>
        </p:txBody>
      </p:sp>
      <p:grpSp>
        <p:nvGrpSpPr>
          <p:cNvPr id="9" name="object 9"/>
          <p:cNvGrpSpPr/>
          <p:nvPr/>
        </p:nvGrpSpPr>
        <p:grpSpPr>
          <a:xfrm>
            <a:off x="15941298" y="8516681"/>
            <a:ext cx="2346960" cy="1770380"/>
            <a:chOff x="15941298" y="8516681"/>
            <a:chExt cx="2346960" cy="1770380"/>
          </a:xfrm>
        </p:grpSpPr>
        <p:sp>
          <p:nvSpPr>
            <p:cNvPr id="10" name="object 10"/>
            <p:cNvSpPr/>
            <p:nvPr/>
          </p:nvSpPr>
          <p:spPr>
            <a:xfrm>
              <a:off x="15941298" y="8585194"/>
              <a:ext cx="2346960" cy="1701800"/>
            </a:xfrm>
            <a:custGeom>
              <a:avLst/>
              <a:gdLst/>
              <a:ahLst/>
              <a:cxnLst/>
              <a:rect l="l" t="t" r="r" b="b"/>
              <a:pathLst>
                <a:path w="2346959" h="1701800">
                  <a:moveTo>
                    <a:pt x="2346702" y="1701805"/>
                  </a:moveTo>
                  <a:lnTo>
                    <a:pt x="0" y="1701805"/>
                  </a:lnTo>
                  <a:lnTo>
                    <a:pt x="2685" y="1685200"/>
                  </a:lnTo>
                  <a:lnTo>
                    <a:pt x="11105" y="1639884"/>
                  </a:lnTo>
                  <a:lnTo>
                    <a:pt x="20558" y="1594822"/>
                  </a:lnTo>
                  <a:lnTo>
                    <a:pt x="31026" y="1550043"/>
                  </a:lnTo>
                  <a:lnTo>
                    <a:pt x="42489" y="1505578"/>
                  </a:lnTo>
                  <a:lnTo>
                    <a:pt x="54928" y="1461456"/>
                  </a:lnTo>
                  <a:lnTo>
                    <a:pt x="68322" y="1417708"/>
                  </a:lnTo>
                  <a:lnTo>
                    <a:pt x="82652" y="1374364"/>
                  </a:lnTo>
                  <a:lnTo>
                    <a:pt x="97899" y="1331454"/>
                  </a:lnTo>
                  <a:lnTo>
                    <a:pt x="114043" y="1289008"/>
                  </a:lnTo>
                  <a:lnTo>
                    <a:pt x="131064" y="1247055"/>
                  </a:lnTo>
                  <a:lnTo>
                    <a:pt x="148943" y="1205627"/>
                  </a:lnTo>
                  <a:lnTo>
                    <a:pt x="167660" y="1164752"/>
                  </a:lnTo>
                  <a:lnTo>
                    <a:pt x="187196" y="1124462"/>
                  </a:lnTo>
                  <a:lnTo>
                    <a:pt x="207530" y="1084785"/>
                  </a:lnTo>
                  <a:lnTo>
                    <a:pt x="228644" y="1045752"/>
                  </a:lnTo>
                  <a:lnTo>
                    <a:pt x="250517" y="1007394"/>
                  </a:lnTo>
                  <a:lnTo>
                    <a:pt x="273131" y="969740"/>
                  </a:lnTo>
                  <a:lnTo>
                    <a:pt x="296465" y="932819"/>
                  </a:lnTo>
                  <a:lnTo>
                    <a:pt x="320500" y="896663"/>
                  </a:lnTo>
                  <a:lnTo>
                    <a:pt x="345216" y="861302"/>
                  </a:lnTo>
                  <a:lnTo>
                    <a:pt x="370594" y="826764"/>
                  </a:lnTo>
                  <a:lnTo>
                    <a:pt x="396614" y="793081"/>
                  </a:lnTo>
                  <a:lnTo>
                    <a:pt x="434861" y="745369"/>
                  </a:lnTo>
                  <a:lnTo>
                    <a:pt x="472751" y="699293"/>
                  </a:lnTo>
                  <a:lnTo>
                    <a:pt x="510303" y="654840"/>
                  </a:lnTo>
                  <a:lnTo>
                    <a:pt x="547533" y="611994"/>
                  </a:lnTo>
                  <a:lnTo>
                    <a:pt x="584457" y="570740"/>
                  </a:lnTo>
                  <a:lnTo>
                    <a:pt x="621094" y="531063"/>
                  </a:lnTo>
                  <a:lnTo>
                    <a:pt x="657459" y="492950"/>
                  </a:lnTo>
                  <a:lnTo>
                    <a:pt x="693570" y="456384"/>
                  </a:lnTo>
                  <a:lnTo>
                    <a:pt x="729444" y="421351"/>
                  </a:lnTo>
                  <a:lnTo>
                    <a:pt x="765097" y="387836"/>
                  </a:lnTo>
                  <a:lnTo>
                    <a:pt x="800546" y="355825"/>
                  </a:lnTo>
                  <a:lnTo>
                    <a:pt x="835809" y="325302"/>
                  </a:lnTo>
                  <a:lnTo>
                    <a:pt x="870902" y="296253"/>
                  </a:lnTo>
                  <a:lnTo>
                    <a:pt x="905842" y="268663"/>
                  </a:lnTo>
                  <a:lnTo>
                    <a:pt x="940646" y="242516"/>
                  </a:lnTo>
                  <a:lnTo>
                    <a:pt x="975331" y="217799"/>
                  </a:lnTo>
                  <a:lnTo>
                    <a:pt x="1009915" y="194497"/>
                  </a:lnTo>
                  <a:lnTo>
                    <a:pt x="1044412" y="172593"/>
                  </a:lnTo>
                  <a:lnTo>
                    <a:pt x="1078842" y="152075"/>
                  </a:lnTo>
                  <a:lnTo>
                    <a:pt x="1113220" y="132926"/>
                  </a:lnTo>
                  <a:lnTo>
                    <a:pt x="1147564" y="115133"/>
                  </a:lnTo>
                  <a:lnTo>
                    <a:pt x="1216215" y="83552"/>
                  </a:lnTo>
                  <a:lnTo>
                    <a:pt x="1284932" y="57213"/>
                  </a:lnTo>
                  <a:lnTo>
                    <a:pt x="1353848" y="35998"/>
                  </a:lnTo>
                  <a:lnTo>
                    <a:pt x="1423101" y="19787"/>
                  </a:lnTo>
                  <a:lnTo>
                    <a:pt x="1492824" y="8463"/>
                  </a:lnTo>
                  <a:lnTo>
                    <a:pt x="1563153" y="1907"/>
                  </a:lnTo>
                  <a:lnTo>
                    <a:pt x="1634224" y="0"/>
                  </a:lnTo>
                  <a:lnTo>
                    <a:pt x="1670080" y="752"/>
                  </a:lnTo>
                  <a:lnTo>
                    <a:pt x="1742516" y="5596"/>
                  </a:lnTo>
                  <a:lnTo>
                    <a:pt x="1816032" y="14792"/>
                  </a:lnTo>
                  <a:lnTo>
                    <a:pt x="1890763" y="28222"/>
                  </a:lnTo>
                  <a:lnTo>
                    <a:pt x="1928627" y="36488"/>
                  </a:lnTo>
                  <a:lnTo>
                    <a:pt x="1966845" y="45768"/>
                  </a:lnTo>
                  <a:lnTo>
                    <a:pt x="2005434" y="56046"/>
                  </a:lnTo>
                  <a:lnTo>
                    <a:pt x="2044411" y="67309"/>
                  </a:lnTo>
                  <a:lnTo>
                    <a:pt x="2083794" y="79542"/>
                  </a:lnTo>
                  <a:lnTo>
                    <a:pt x="2123599" y="92729"/>
                  </a:lnTo>
                  <a:lnTo>
                    <a:pt x="2163843" y="106856"/>
                  </a:lnTo>
                  <a:lnTo>
                    <a:pt x="2204542" y="121908"/>
                  </a:lnTo>
                  <a:lnTo>
                    <a:pt x="2245715" y="137870"/>
                  </a:lnTo>
                  <a:lnTo>
                    <a:pt x="2287377" y="154727"/>
                  </a:lnTo>
                  <a:lnTo>
                    <a:pt x="2329546" y="172465"/>
                  </a:lnTo>
                  <a:lnTo>
                    <a:pt x="2346702" y="179941"/>
                  </a:lnTo>
                  <a:lnTo>
                    <a:pt x="2346702" y="1701805"/>
                  </a:lnTo>
                  <a:close/>
                </a:path>
              </a:pathLst>
            </a:custGeom>
            <a:solidFill>
              <a:srgbClr val="FFFFFF"/>
            </a:solidFill>
          </p:spPr>
          <p:txBody>
            <a:bodyPr wrap="square" lIns="0" tIns="0" rIns="0" bIns="0" rtlCol="0"/>
            <a:lstStyle/>
            <a:p>
              <a:endParaRPr/>
            </a:p>
          </p:txBody>
        </p:sp>
        <p:pic>
          <p:nvPicPr>
            <p:cNvPr id="11" name="object 11"/>
            <p:cNvPicPr/>
            <p:nvPr/>
          </p:nvPicPr>
          <p:blipFill>
            <a:blip r:embed="rId4" cstate="email">
              <a:extLst>
                <a:ext uri="{28A0092B-C50C-407E-A947-70E740481C1C}">
                  <a14:useLocalDpi xmlns:a14="http://schemas.microsoft.com/office/drawing/2010/main"/>
                </a:ext>
              </a:extLst>
            </a:blip>
            <a:stretch>
              <a:fillRect/>
            </a:stretch>
          </p:blipFill>
          <p:spPr>
            <a:xfrm>
              <a:off x="16517680" y="8516681"/>
              <a:ext cx="1770319" cy="1770317"/>
            </a:xfrm>
            <a:prstGeom prst="rect">
              <a:avLst/>
            </a:prstGeom>
          </p:spPr>
        </p:pic>
      </p:grpSp>
      <p:pic>
        <p:nvPicPr>
          <p:cNvPr id="3" name="Image 2">
            <a:extLst>
              <a:ext uri="{FF2B5EF4-FFF2-40B4-BE49-F238E27FC236}">
                <a16:creationId xmlns:a16="http://schemas.microsoft.com/office/drawing/2014/main" id="{CE81CE4F-48CE-4340-A84D-66B0A967516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31272" y="142659"/>
            <a:ext cx="10780817" cy="2948640"/>
          </a:xfrm>
          <a:prstGeom prst="rect">
            <a:avLst/>
          </a:prstGeom>
        </p:spPr>
      </p:pic>
      <p:pic>
        <p:nvPicPr>
          <p:cNvPr id="12" name="Image 11">
            <a:extLst>
              <a:ext uri="{FF2B5EF4-FFF2-40B4-BE49-F238E27FC236}">
                <a16:creationId xmlns:a16="http://schemas.microsoft.com/office/drawing/2014/main" id="{D7772174-A1FE-4ACC-BF50-B3BA43464CE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17414"/>
          <a:stretch/>
        </p:blipFill>
        <p:spPr>
          <a:xfrm>
            <a:off x="0" y="2781300"/>
            <a:ext cx="11342074" cy="6553199"/>
          </a:xfrm>
          <a:prstGeom prst="rect">
            <a:avLst/>
          </a:prstGeom>
        </p:spPr>
      </p:pic>
      <p:pic>
        <p:nvPicPr>
          <p:cNvPr id="13" name="Image 12">
            <a:extLst>
              <a:ext uri="{FF2B5EF4-FFF2-40B4-BE49-F238E27FC236}">
                <a16:creationId xmlns:a16="http://schemas.microsoft.com/office/drawing/2014/main" id="{49B1B0E7-E3EE-497C-B979-E0C108B1A66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9159" t="8612" b="-10200"/>
          <a:stretch/>
        </p:blipFill>
        <p:spPr>
          <a:xfrm>
            <a:off x="11049577" y="4867864"/>
            <a:ext cx="7268239" cy="2250038"/>
          </a:xfrm>
          <a:prstGeom prst="rect">
            <a:avLst/>
          </a:prstGeom>
        </p:spPr>
      </p:pic>
    </p:spTree>
    <p:extLst>
      <p:ext uri="{BB962C8B-B14F-4D97-AF65-F5344CB8AC3E}">
        <p14:creationId xmlns:p14="http://schemas.microsoft.com/office/powerpoint/2010/main" val="19060236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1277600" y="337646"/>
            <a:ext cx="7144437" cy="9563100"/>
            <a:chOff x="9467163" y="0"/>
            <a:chExt cx="8821420" cy="10287000"/>
          </a:xfrm>
        </p:grpSpPr>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10452861" y="0"/>
              <a:ext cx="4235857" cy="10286999"/>
            </a:xfrm>
            <a:prstGeom prst="rect">
              <a:avLst/>
            </a:prstGeom>
          </p:spPr>
        </p:pic>
        <p:pic>
          <p:nvPicPr>
            <p:cNvPr id="4" name="object 4"/>
            <p:cNvPicPr/>
            <p:nvPr/>
          </p:nvPicPr>
          <p:blipFill>
            <a:blip r:embed="rId3" cstate="email">
              <a:extLst>
                <a:ext uri="{28A0092B-C50C-407E-A947-70E740481C1C}">
                  <a14:useLocalDpi xmlns:a14="http://schemas.microsoft.com/office/drawing/2010/main"/>
                </a:ext>
              </a:extLst>
            </a:blip>
            <a:stretch>
              <a:fillRect/>
            </a:stretch>
          </p:blipFill>
          <p:spPr>
            <a:xfrm>
              <a:off x="9467163" y="1066800"/>
              <a:ext cx="7610474" cy="8191499"/>
            </a:xfrm>
            <a:prstGeom prst="rect">
              <a:avLst/>
            </a:prstGeom>
          </p:spPr>
        </p:pic>
        <p:sp>
          <p:nvSpPr>
            <p:cNvPr id="5" name="object 5"/>
            <p:cNvSpPr/>
            <p:nvPr/>
          </p:nvSpPr>
          <p:spPr>
            <a:xfrm>
              <a:off x="15941297" y="8585193"/>
              <a:ext cx="2346960" cy="1702435"/>
            </a:xfrm>
            <a:custGeom>
              <a:avLst/>
              <a:gdLst/>
              <a:ahLst/>
              <a:cxnLst/>
              <a:rect l="l" t="t" r="r" b="b"/>
              <a:pathLst>
                <a:path w="2346959" h="1702434">
                  <a:moveTo>
                    <a:pt x="2346702" y="1701806"/>
                  </a:moveTo>
                  <a:lnTo>
                    <a:pt x="0" y="1701806"/>
                  </a:lnTo>
                  <a:lnTo>
                    <a:pt x="2685" y="1685200"/>
                  </a:lnTo>
                  <a:lnTo>
                    <a:pt x="11105" y="1639884"/>
                  </a:lnTo>
                  <a:lnTo>
                    <a:pt x="20558" y="1594822"/>
                  </a:lnTo>
                  <a:lnTo>
                    <a:pt x="31026" y="1550043"/>
                  </a:lnTo>
                  <a:lnTo>
                    <a:pt x="42490" y="1505578"/>
                  </a:lnTo>
                  <a:lnTo>
                    <a:pt x="54928" y="1461456"/>
                  </a:lnTo>
                  <a:lnTo>
                    <a:pt x="68322" y="1417708"/>
                  </a:lnTo>
                  <a:lnTo>
                    <a:pt x="82653" y="1374364"/>
                  </a:lnTo>
                  <a:lnTo>
                    <a:pt x="97899" y="1331454"/>
                  </a:lnTo>
                  <a:lnTo>
                    <a:pt x="114043" y="1289008"/>
                  </a:lnTo>
                  <a:lnTo>
                    <a:pt x="131064" y="1247055"/>
                  </a:lnTo>
                  <a:lnTo>
                    <a:pt x="148943" y="1205627"/>
                  </a:lnTo>
                  <a:lnTo>
                    <a:pt x="167660" y="1164752"/>
                  </a:lnTo>
                  <a:lnTo>
                    <a:pt x="187196" y="1124462"/>
                  </a:lnTo>
                  <a:lnTo>
                    <a:pt x="207530" y="1084785"/>
                  </a:lnTo>
                  <a:lnTo>
                    <a:pt x="228644" y="1045752"/>
                  </a:lnTo>
                  <a:lnTo>
                    <a:pt x="250518" y="1007394"/>
                  </a:lnTo>
                  <a:lnTo>
                    <a:pt x="273131" y="969740"/>
                  </a:lnTo>
                  <a:lnTo>
                    <a:pt x="296465" y="932819"/>
                  </a:lnTo>
                  <a:lnTo>
                    <a:pt x="320500" y="896663"/>
                  </a:lnTo>
                  <a:lnTo>
                    <a:pt x="345217" y="861302"/>
                  </a:lnTo>
                  <a:lnTo>
                    <a:pt x="370595" y="826764"/>
                  </a:lnTo>
                  <a:lnTo>
                    <a:pt x="396615" y="793081"/>
                  </a:lnTo>
                  <a:lnTo>
                    <a:pt x="434861" y="745369"/>
                  </a:lnTo>
                  <a:lnTo>
                    <a:pt x="472752" y="699293"/>
                  </a:lnTo>
                  <a:lnTo>
                    <a:pt x="510303" y="654840"/>
                  </a:lnTo>
                  <a:lnTo>
                    <a:pt x="547533" y="611994"/>
                  </a:lnTo>
                  <a:lnTo>
                    <a:pt x="584458" y="570740"/>
                  </a:lnTo>
                  <a:lnTo>
                    <a:pt x="621094" y="531063"/>
                  </a:lnTo>
                  <a:lnTo>
                    <a:pt x="657459" y="492950"/>
                  </a:lnTo>
                  <a:lnTo>
                    <a:pt x="693570" y="456384"/>
                  </a:lnTo>
                  <a:lnTo>
                    <a:pt x="729444" y="421351"/>
                  </a:lnTo>
                  <a:lnTo>
                    <a:pt x="765097" y="387836"/>
                  </a:lnTo>
                  <a:lnTo>
                    <a:pt x="800546" y="355825"/>
                  </a:lnTo>
                  <a:lnTo>
                    <a:pt x="835809" y="325302"/>
                  </a:lnTo>
                  <a:lnTo>
                    <a:pt x="870902" y="296253"/>
                  </a:lnTo>
                  <a:lnTo>
                    <a:pt x="905842" y="268663"/>
                  </a:lnTo>
                  <a:lnTo>
                    <a:pt x="940647" y="242516"/>
                  </a:lnTo>
                  <a:lnTo>
                    <a:pt x="975332" y="217799"/>
                  </a:lnTo>
                  <a:lnTo>
                    <a:pt x="1009915" y="194497"/>
                  </a:lnTo>
                  <a:lnTo>
                    <a:pt x="1044413" y="172593"/>
                  </a:lnTo>
                  <a:lnTo>
                    <a:pt x="1078842" y="152075"/>
                  </a:lnTo>
                  <a:lnTo>
                    <a:pt x="1113220" y="132926"/>
                  </a:lnTo>
                  <a:lnTo>
                    <a:pt x="1147564" y="115133"/>
                  </a:lnTo>
                  <a:lnTo>
                    <a:pt x="1216215" y="83552"/>
                  </a:lnTo>
                  <a:lnTo>
                    <a:pt x="1284932" y="57213"/>
                  </a:lnTo>
                  <a:lnTo>
                    <a:pt x="1353849" y="35998"/>
                  </a:lnTo>
                  <a:lnTo>
                    <a:pt x="1423101" y="19787"/>
                  </a:lnTo>
                  <a:lnTo>
                    <a:pt x="1492824" y="8463"/>
                  </a:lnTo>
                  <a:lnTo>
                    <a:pt x="1563154" y="1907"/>
                  </a:lnTo>
                  <a:lnTo>
                    <a:pt x="1634224" y="0"/>
                  </a:lnTo>
                  <a:lnTo>
                    <a:pt x="1670080" y="752"/>
                  </a:lnTo>
                  <a:lnTo>
                    <a:pt x="1742516" y="5596"/>
                  </a:lnTo>
                  <a:lnTo>
                    <a:pt x="1816033" y="14792"/>
                  </a:lnTo>
                  <a:lnTo>
                    <a:pt x="1890764" y="28222"/>
                  </a:lnTo>
                  <a:lnTo>
                    <a:pt x="1928627" y="36488"/>
                  </a:lnTo>
                  <a:lnTo>
                    <a:pt x="1966845" y="45768"/>
                  </a:lnTo>
                  <a:lnTo>
                    <a:pt x="2005434" y="56046"/>
                  </a:lnTo>
                  <a:lnTo>
                    <a:pt x="2044412" y="67309"/>
                  </a:lnTo>
                  <a:lnTo>
                    <a:pt x="2083794" y="79542"/>
                  </a:lnTo>
                  <a:lnTo>
                    <a:pt x="2123599" y="92729"/>
                  </a:lnTo>
                  <a:lnTo>
                    <a:pt x="2163843" y="106856"/>
                  </a:lnTo>
                  <a:lnTo>
                    <a:pt x="2204542" y="121908"/>
                  </a:lnTo>
                  <a:lnTo>
                    <a:pt x="2245715" y="137870"/>
                  </a:lnTo>
                  <a:lnTo>
                    <a:pt x="2287377" y="154727"/>
                  </a:lnTo>
                  <a:lnTo>
                    <a:pt x="2329546" y="172465"/>
                  </a:lnTo>
                  <a:lnTo>
                    <a:pt x="2346702" y="179941"/>
                  </a:lnTo>
                  <a:lnTo>
                    <a:pt x="2346702" y="1701806"/>
                  </a:lnTo>
                  <a:close/>
                </a:path>
              </a:pathLst>
            </a:custGeom>
            <a:solidFill>
              <a:srgbClr val="FFFFFF"/>
            </a:solidFill>
          </p:spPr>
          <p:txBody>
            <a:bodyPr wrap="square" lIns="0" tIns="0" rIns="0" bIns="0" rtlCol="0"/>
            <a:lstStyle/>
            <a:p>
              <a:endParaRPr/>
            </a:p>
          </p:txBody>
        </p:sp>
        <p:pic>
          <p:nvPicPr>
            <p:cNvPr id="6" name="object 6"/>
            <p:cNvPicPr/>
            <p:nvPr/>
          </p:nvPicPr>
          <p:blipFill>
            <a:blip r:embed="rId4" cstate="email">
              <a:extLst>
                <a:ext uri="{28A0092B-C50C-407E-A947-70E740481C1C}">
                  <a14:useLocalDpi xmlns:a14="http://schemas.microsoft.com/office/drawing/2010/main"/>
                </a:ext>
              </a:extLst>
            </a:blip>
            <a:stretch>
              <a:fillRect/>
            </a:stretch>
          </p:blipFill>
          <p:spPr>
            <a:xfrm>
              <a:off x="16517680" y="8516677"/>
              <a:ext cx="1770319" cy="1770322"/>
            </a:xfrm>
            <a:prstGeom prst="rect">
              <a:avLst/>
            </a:prstGeom>
          </p:spPr>
        </p:pic>
      </p:grpSp>
      <p:sp>
        <p:nvSpPr>
          <p:cNvPr id="7" name="object 7"/>
          <p:cNvSpPr txBox="1">
            <a:spLocks noGrp="1"/>
          </p:cNvSpPr>
          <p:nvPr>
            <p:ph type="title"/>
          </p:nvPr>
        </p:nvSpPr>
        <p:spPr>
          <a:xfrm>
            <a:off x="2989521" y="337646"/>
            <a:ext cx="4646994" cy="751488"/>
          </a:xfrm>
          <a:prstGeom prst="rect">
            <a:avLst/>
          </a:prstGeom>
        </p:spPr>
        <p:txBody>
          <a:bodyPr vert="horz" wrap="square" lIns="0" tIns="12700" rIns="0" bIns="0" rtlCol="0">
            <a:spAutoFit/>
          </a:bodyPr>
          <a:lstStyle/>
          <a:p>
            <a:pPr marL="12700" algn="ctr">
              <a:lnSpc>
                <a:spcPct val="100000"/>
              </a:lnSpc>
              <a:spcBef>
                <a:spcPts val="100"/>
              </a:spcBef>
            </a:pPr>
            <a:r>
              <a:rPr lang="fr-FR" sz="4800" spc="140" dirty="0">
                <a:solidFill>
                  <a:srgbClr val="00B050"/>
                </a:solidFill>
                <a:latin typeface="+mn-lt"/>
                <a:cs typeface="Arial MT"/>
              </a:rPr>
              <a:t>Conclusion </a:t>
            </a:r>
            <a:endParaRPr sz="4800" spc="355" dirty="0">
              <a:solidFill>
                <a:srgbClr val="00B050"/>
              </a:solidFill>
              <a:latin typeface="+mn-lt"/>
              <a:cs typeface="Arial MT"/>
            </a:endParaRPr>
          </a:p>
        </p:txBody>
      </p:sp>
      <p:sp>
        <p:nvSpPr>
          <p:cNvPr id="8" name="object 8"/>
          <p:cNvSpPr txBox="1"/>
          <p:nvPr/>
        </p:nvSpPr>
        <p:spPr>
          <a:xfrm>
            <a:off x="304800" y="1373339"/>
            <a:ext cx="9038023" cy="9546716"/>
          </a:xfrm>
          <a:prstGeom prst="rect">
            <a:avLst/>
          </a:prstGeom>
        </p:spPr>
        <p:txBody>
          <a:bodyPr vert="horz" wrap="square" lIns="0" tIns="12700" rIns="0" bIns="0" rtlCol="0">
            <a:spAutoFit/>
          </a:bodyPr>
          <a:lstStyle/>
          <a:p>
            <a:endParaRPr lang="fr-FR" sz="2400" dirty="0">
              <a:solidFill>
                <a:srgbClr val="0070C0"/>
              </a:solidFill>
            </a:endParaRPr>
          </a:p>
          <a:p>
            <a:pPr marL="342900" indent="-342900">
              <a:buFont typeface="Arial" panose="020B0604020202020204" pitchFamily="34" charset="0"/>
              <a:buChar char="•"/>
            </a:pPr>
            <a:r>
              <a:rPr lang="fr-FR" sz="3200" b="1" dirty="0">
                <a:solidFill>
                  <a:srgbClr val="0070C0"/>
                </a:solidFill>
              </a:rPr>
              <a:t>L’observation clinique montre une disparition relativement rapide de la résorption des hématomes chez certains patients </a:t>
            </a:r>
          </a:p>
          <a:p>
            <a:pPr marL="342900" indent="-342900">
              <a:buFont typeface="Arial" panose="020B0604020202020204" pitchFamily="34" charset="0"/>
              <a:buChar char="•"/>
            </a:pPr>
            <a:r>
              <a:rPr lang="fr-FR" sz="3200" b="1" dirty="0">
                <a:solidFill>
                  <a:srgbClr val="00B050"/>
                </a:solidFill>
              </a:rPr>
              <a:t>L’absence de groupe contrôle en limite les résultats.</a:t>
            </a:r>
          </a:p>
          <a:p>
            <a:pPr marL="342900" indent="-342900">
              <a:buFont typeface="Arial" panose="020B0604020202020204" pitchFamily="34" charset="0"/>
              <a:buChar char="•"/>
            </a:pPr>
            <a:r>
              <a:rPr lang="fr-FR" sz="3200" b="1" dirty="0">
                <a:solidFill>
                  <a:srgbClr val="0070C0"/>
                </a:solidFill>
              </a:rPr>
              <a:t>L’utilisation de la synergie à 3 % n’a pas entrainé de saignements supplémentaires et aucun retentissement biologique imputable à l’</a:t>
            </a:r>
            <a:r>
              <a:rPr lang="fr-FR" sz="3200" b="1" dirty="0" err="1">
                <a:solidFill>
                  <a:srgbClr val="0070C0"/>
                </a:solidFill>
              </a:rPr>
              <a:t>Hélichryse</a:t>
            </a:r>
            <a:r>
              <a:rPr lang="fr-FR" sz="3200" b="1" dirty="0">
                <a:solidFill>
                  <a:srgbClr val="0070C0"/>
                </a:solidFill>
              </a:rPr>
              <a:t> n’ont été observés.</a:t>
            </a:r>
          </a:p>
          <a:p>
            <a:pPr marL="342900" indent="-342900">
              <a:buFont typeface="Arial" panose="020B0604020202020204" pitchFamily="34" charset="0"/>
              <a:buChar char="•"/>
            </a:pPr>
            <a:r>
              <a:rPr lang="fr-FR" sz="3200" b="1" dirty="0">
                <a:solidFill>
                  <a:srgbClr val="00B050"/>
                </a:solidFill>
              </a:rPr>
              <a:t>La tolérance de l’application de la synergie a été satisfaisante.</a:t>
            </a:r>
          </a:p>
          <a:p>
            <a:pPr marL="342900" indent="-342900">
              <a:buFont typeface="Arial" panose="020B0604020202020204" pitchFamily="34" charset="0"/>
              <a:buChar char="•"/>
            </a:pPr>
            <a:r>
              <a:rPr lang="fr-FR" sz="3200" b="1" dirty="0">
                <a:solidFill>
                  <a:srgbClr val="0070C0"/>
                </a:solidFill>
              </a:rPr>
              <a:t>La participation à l’étude clinique est un facteur d’amélioration de la qualité de prise en charge en particulier par une valorisation de la pratique soignante</a:t>
            </a:r>
          </a:p>
          <a:p>
            <a:pPr marL="342900" indent="-342900">
              <a:buFont typeface="Arial" panose="020B0604020202020204" pitchFamily="34" charset="0"/>
              <a:buChar char="•"/>
            </a:pPr>
            <a:r>
              <a:rPr lang="fr-FR" sz="3200" b="1" dirty="0">
                <a:solidFill>
                  <a:srgbClr val="00B050"/>
                </a:solidFill>
              </a:rPr>
              <a:t>Cette étude clinique soutient l’intérêt préventif de la prise en charge de l’anémie du sujet âgé et de ses conséquences cliniques (chutes)</a:t>
            </a:r>
          </a:p>
          <a:p>
            <a:endParaRPr lang="fr-FR" sz="2400" dirty="0"/>
          </a:p>
          <a:p>
            <a:pPr marL="12700" marR="5080" algn="just">
              <a:lnSpc>
                <a:spcPct val="114999"/>
              </a:lnSpc>
              <a:spcBef>
                <a:spcPts val="100"/>
              </a:spcBef>
            </a:pPr>
            <a:endParaRPr lang="fr-FR" sz="2400" dirty="0">
              <a:solidFill>
                <a:schemeClr val="tx2"/>
              </a:solidFill>
              <a:latin typeface="Lucida Sans Unicode"/>
              <a:cs typeface="Lucida Sans Unicode"/>
            </a:endParaRPr>
          </a:p>
        </p:txBody>
      </p:sp>
    </p:spTree>
    <p:extLst>
      <p:ext uri="{BB962C8B-B14F-4D97-AF65-F5344CB8AC3E}">
        <p14:creationId xmlns:p14="http://schemas.microsoft.com/office/powerpoint/2010/main" val="27949977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6659668" y="0"/>
            <a:ext cx="11620675" cy="8060968"/>
          </a:xfrm>
          <a:prstGeom prst="rect">
            <a:avLst/>
          </a:prstGeom>
        </p:spPr>
      </p:pic>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16517680" y="8516680"/>
            <a:ext cx="1770319" cy="1770319"/>
          </a:xfrm>
          <a:prstGeom prst="rect">
            <a:avLst/>
          </a:prstGeom>
        </p:spPr>
      </p:pic>
      <p:sp>
        <p:nvSpPr>
          <p:cNvPr id="4" name="object 4"/>
          <p:cNvSpPr txBox="1">
            <a:spLocks noGrp="1"/>
          </p:cNvSpPr>
          <p:nvPr>
            <p:ph type="title"/>
          </p:nvPr>
        </p:nvSpPr>
        <p:spPr>
          <a:xfrm>
            <a:off x="4267200" y="800100"/>
            <a:ext cx="8507273" cy="1551707"/>
          </a:xfrm>
          <a:prstGeom prst="rect">
            <a:avLst/>
          </a:prstGeom>
        </p:spPr>
        <p:txBody>
          <a:bodyPr vert="horz" wrap="square" lIns="0" tIns="12700" rIns="0" bIns="0" rtlCol="0">
            <a:spAutoFit/>
          </a:bodyPr>
          <a:lstStyle/>
          <a:p>
            <a:pPr marL="12700" algn="ctr">
              <a:lnSpc>
                <a:spcPct val="100000"/>
              </a:lnSpc>
              <a:spcBef>
                <a:spcPts val="100"/>
              </a:spcBef>
            </a:pPr>
            <a:r>
              <a:rPr lang="fr-FR" spc="-130" dirty="0">
                <a:solidFill>
                  <a:schemeClr val="tx1"/>
                </a:solidFill>
                <a:latin typeface="+mn-lt"/>
              </a:rPr>
              <a:t>Quelques références bibliographiques</a:t>
            </a:r>
            <a:endParaRPr spc="-130" dirty="0">
              <a:solidFill>
                <a:schemeClr val="tx1"/>
              </a:solidFill>
              <a:latin typeface="+mn-lt"/>
            </a:endParaRPr>
          </a:p>
        </p:txBody>
      </p:sp>
      <p:sp>
        <p:nvSpPr>
          <p:cNvPr id="5" name="Rectangle 4">
            <a:extLst>
              <a:ext uri="{FF2B5EF4-FFF2-40B4-BE49-F238E27FC236}">
                <a16:creationId xmlns:a16="http://schemas.microsoft.com/office/drawing/2014/main" id="{F4BB3563-AEE2-4423-B367-F8EC28925736}"/>
              </a:ext>
            </a:extLst>
          </p:cNvPr>
          <p:cNvSpPr/>
          <p:nvPr/>
        </p:nvSpPr>
        <p:spPr>
          <a:xfrm>
            <a:off x="228600" y="3238500"/>
            <a:ext cx="19410228" cy="2693045"/>
          </a:xfrm>
          <a:prstGeom prst="rect">
            <a:avLst/>
          </a:prstGeom>
        </p:spPr>
        <p:txBody>
          <a:bodyPr wrap="square">
            <a:spAutoFit/>
          </a:bodyPr>
          <a:lstStyle/>
          <a:p>
            <a:endParaRPr lang="fr-FR" sz="2500" dirty="0">
              <a:solidFill>
                <a:srgbClr val="FF000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FR" dirty="0"/>
              <a:t>Doc SOI-01 ESBV protocole anti - ecchymoses et Hématomes</a:t>
            </a:r>
          </a:p>
          <a:p>
            <a:pPr marL="285750" indent="-285750">
              <a:buFont typeface="Arial" panose="020B0604020202020204" pitchFamily="34" charset="0"/>
              <a:buChar char="•"/>
            </a:pPr>
            <a:r>
              <a:rPr lang="fr-FR" dirty="0"/>
              <a:t>LOBSTEIN Anne Lise, COUIC MARINIER Françoise, Actualités pharmaceutiques N°567, juin 2017</a:t>
            </a:r>
          </a:p>
          <a:p>
            <a:pPr marL="285750" indent="-285750">
              <a:buFont typeface="Arial" panose="020B0604020202020204" pitchFamily="34" charset="0"/>
              <a:buChar char="•"/>
            </a:pPr>
            <a:r>
              <a:rPr lang="fr-FR" dirty="0"/>
              <a:t>DEGOUT Delphine, Thèse pour le Diplôme d’état de Docteur en chirurgie dentaire,  Université de Lorraine, Faculté d’odontologie, n°3911, 2012</a:t>
            </a:r>
            <a:endParaRPr lang="fr-FR" dirty="0">
              <a:solidFill>
                <a:srgbClr val="FF0000"/>
              </a:solidFill>
              <a:latin typeface="Calibri" panose="020F0502020204030204" pitchFamily="34" charset="0"/>
              <a:cs typeface="Calibri" panose="020F0502020204030204" pitchFamily="34" charset="0"/>
            </a:endParaRPr>
          </a:p>
          <a:p>
            <a:r>
              <a:rPr lang="fr-FR" dirty="0"/>
              <a:t>      consultation Internet du 6 mai 2024</a:t>
            </a:r>
          </a:p>
          <a:p>
            <a:pPr marL="285750" indent="-285750">
              <a:buFont typeface="Arial" panose="020B0604020202020204" pitchFamily="34" charset="0"/>
              <a:buChar char="•"/>
            </a:pPr>
            <a:r>
              <a:rPr lang="fr-FR" dirty="0" err="1"/>
              <a:t>Bianchini</a:t>
            </a:r>
            <a:r>
              <a:rPr lang="fr-FR" dirty="0"/>
              <a:t> A, Tomi P Costa J et l. ,  Composition of </a:t>
            </a:r>
            <a:r>
              <a:rPr lang="fr-FR" dirty="0" err="1"/>
              <a:t>Helichrysum</a:t>
            </a:r>
            <a:r>
              <a:rPr lang="fr-FR" dirty="0"/>
              <a:t> </a:t>
            </a:r>
            <a:r>
              <a:rPr lang="fr-FR" dirty="0" err="1"/>
              <a:t>italicum</a:t>
            </a:r>
            <a:r>
              <a:rPr lang="fr-FR" dirty="0"/>
              <a:t> (Roth) G. Don fil. </a:t>
            </a:r>
            <a:r>
              <a:rPr lang="fr-FR" dirty="0" err="1"/>
              <a:t>Subsp</a:t>
            </a:r>
            <a:r>
              <a:rPr lang="fr-FR" dirty="0"/>
              <a:t>. </a:t>
            </a:r>
            <a:r>
              <a:rPr lang="fr-FR" dirty="0" err="1"/>
              <a:t>Italicum</a:t>
            </a:r>
            <a:r>
              <a:rPr lang="fr-FR" dirty="0"/>
              <a:t> essential </a:t>
            </a:r>
            <a:r>
              <a:rPr lang="fr-FR" dirty="0" err="1"/>
              <a:t>oils</a:t>
            </a:r>
            <a:r>
              <a:rPr lang="fr-FR" dirty="0"/>
              <a:t> </a:t>
            </a:r>
            <a:r>
              <a:rPr lang="fr-FR" dirty="0" err="1"/>
              <a:t>from</a:t>
            </a:r>
            <a:r>
              <a:rPr lang="fr-FR" dirty="0"/>
              <a:t> Corsica (</a:t>
            </a:r>
            <a:r>
              <a:rPr lang="fr-FR" dirty="0" err="1"/>
              <a:t>france</a:t>
            </a:r>
            <a:r>
              <a:rPr lang="fr-FR" dirty="0"/>
              <a:t>). </a:t>
            </a:r>
            <a:r>
              <a:rPr lang="fr-FR" dirty="0" err="1"/>
              <a:t>Flavour</a:t>
            </a:r>
            <a:r>
              <a:rPr lang="fr-FR" dirty="0"/>
              <a:t> </a:t>
            </a:r>
            <a:r>
              <a:rPr lang="fr-FR" dirty="0" err="1"/>
              <a:t>Frag</a:t>
            </a:r>
            <a:r>
              <a:rPr lang="fr-FR" dirty="0"/>
              <a:t> J. 2001</a:t>
            </a:r>
          </a:p>
          <a:p>
            <a:pPr marL="285750" indent="-285750">
              <a:buFont typeface="Arial" panose="020B0604020202020204" pitchFamily="34" charset="0"/>
              <a:buChar char="•"/>
            </a:pPr>
            <a:r>
              <a:rPr lang="fr-FR" dirty="0" err="1"/>
              <a:t>Voinchet</a:t>
            </a:r>
            <a:r>
              <a:rPr lang="fr-FR" dirty="0"/>
              <a:t> V, Giraud-robert AM, utilisation de l’huile essentielle d’</a:t>
            </a:r>
            <a:r>
              <a:rPr lang="fr-FR" dirty="0" err="1"/>
              <a:t>Hélichryse</a:t>
            </a:r>
            <a:r>
              <a:rPr lang="fr-FR" dirty="0"/>
              <a:t> italienne et de l’huile végétale de rose musquée après une intervention</a:t>
            </a:r>
          </a:p>
          <a:p>
            <a:r>
              <a:rPr lang="fr-FR" dirty="0"/>
              <a:t>     de chirurgie plastique réparatrice et esthétique. Phytothérapie, 2007, p 67-72</a:t>
            </a:r>
          </a:p>
          <a:p>
            <a:endParaRPr lang="fr-FR" dirty="0"/>
          </a:p>
        </p:txBody>
      </p:sp>
    </p:spTree>
    <p:extLst>
      <p:ext uri="{BB962C8B-B14F-4D97-AF65-F5344CB8AC3E}">
        <p14:creationId xmlns:p14="http://schemas.microsoft.com/office/powerpoint/2010/main" val="9763472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6659668" y="0"/>
            <a:ext cx="11620675" cy="8060968"/>
          </a:xfrm>
          <a:prstGeom prst="rect">
            <a:avLst/>
          </a:prstGeom>
        </p:spPr>
      </p:pic>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16517680" y="8516680"/>
            <a:ext cx="1770319" cy="1770319"/>
          </a:xfrm>
          <a:prstGeom prst="rect">
            <a:avLst/>
          </a:prstGeom>
        </p:spPr>
      </p:pic>
      <p:sp>
        <p:nvSpPr>
          <p:cNvPr id="7" name="ZoneTexte 6">
            <a:extLst>
              <a:ext uri="{FF2B5EF4-FFF2-40B4-BE49-F238E27FC236}">
                <a16:creationId xmlns:a16="http://schemas.microsoft.com/office/drawing/2014/main" id="{4B4F2768-F413-4CBC-81F2-8334EF08A62C}"/>
              </a:ext>
            </a:extLst>
          </p:cNvPr>
          <p:cNvSpPr txBox="1"/>
          <p:nvPr/>
        </p:nvSpPr>
        <p:spPr>
          <a:xfrm>
            <a:off x="2133600" y="4127837"/>
            <a:ext cx="12496800" cy="1938992"/>
          </a:xfrm>
          <a:prstGeom prst="rect">
            <a:avLst/>
          </a:prstGeom>
          <a:noFill/>
        </p:spPr>
        <p:txBody>
          <a:bodyPr wrap="square" rtlCol="0">
            <a:spAutoFit/>
          </a:bodyPr>
          <a:lstStyle/>
          <a:p>
            <a:pPr algn="ctr"/>
            <a:r>
              <a:rPr lang="fr-FR" sz="6000" dirty="0"/>
              <a:t>Nos remerciements à l’équipe de soins du SMR de Baugé</a:t>
            </a:r>
          </a:p>
        </p:txBody>
      </p:sp>
      <p:sp>
        <p:nvSpPr>
          <p:cNvPr id="8" name="Espace réservé du pied de page 7">
            <a:extLst>
              <a:ext uri="{FF2B5EF4-FFF2-40B4-BE49-F238E27FC236}">
                <a16:creationId xmlns:a16="http://schemas.microsoft.com/office/drawing/2014/main" id="{90C0BA21-6CD2-4D54-9D4D-86CB984642E3}"/>
              </a:ext>
            </a:extLst>
          </p:cNvPr>
          <p:cNvSpPr>
            <a:spLocks noGrp="1"/>
          </p:cNvSpPr>
          <p:nvPr>
            <p:ph type="ftr" sz="quarter" idx="5"/>
          </p:nvPr>
        </p:nvSpPr>
        <p:spPr>
          <a:xfrm>
            <a:off x="3962400" y="8425122"/>
            <a:ext cx="9677400" cy="2000548"/>
          </a:xfrm>
        </p:spPr>
        <p:txBody>
          <a:bodyPr/>
          <a:lstStyle/>
          <a:p>
            <a:r>
              <a:rPr lang="fr-FR" sz="2800" dirty="0">
                <a:solidFill>
                  <a:schemeClr val="tx1"/>
                </a:solidFill>
              </a:rPr>
              <a:t>Docteur BRUHAT Corinne/ CHEVALLIER Valérie / JOPPE Amandine</a:t>
            </a:r>
          </a:p>
          <a:p>
            <a:r>
              <a:rPr lang="fr-FR" sz="2800" dirty="0">
                <a:solidFill>
                  <a:schemeClr val="tx1"/>
                </a:solidFill>
              </a:rPr>
              <a:t>6</a:t>
            </a:r>
            <a:r>
              <a:rPr lang="fr-FR" sz="2800" baseline="30000" dirty="0">
                <a:solidFill>
                  <a:schemeClr val="tx1"/>
                </a:solidFill>
              </a:rPr>
              <a:t>ème</a:t>
            </a:r>
            <a:r>
              <a:rPr lang="fr-FR" sz="2800" dirty="0">
                <a:solidFill>
                  <a:schemeClr val="tx1"/>
                </a:solidFill>
              </a:rPr>
              <a:t> journée aromathérapie ESBV</a:t>
            </a:r>
          </a:p>
          <a:p>
            <a:r>
              <a:rPr lang="fr-FR" sz="2800" dirty="0">
                <a:solidFill>
                  <a:schemeClr val="tx1"/>
                </a:solidFill>
              </a:rPr>
              <a:t>13 juin 2024</a:t>
            </a:r>
          </a:p>
          <a:p>
            <a:r>
              <a:rPr lang="fr-FR" dirty="0"/>
              <a:t> </a:t>
            </a:r>
          </a:p>
        </p:txBody>
      </p:sp>
    </p:spTree>
    <p:extLst>
      <p:ext uri="{BB962C8B-B14F-4D97-AF65-F5344CB8AC3E}">
        <p14:creationId xmlns:p14="http://schemas.microsoft.com/office/powerpoint/2010/main" val="3911887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ject 5"/>
          <p:cNvPicPr/>
          <p:nvPr/>
        </p:nvPicPr>
        <p:blipFill>
          <a:blip r:embed="rId2" cstate="email">
            <a:extLst>
              <a:ext uri="{28A0092B-C50C-407E-A947-70E740481C1C}">
                <a14:useLocalDpi xmlns:a14="http://schemas.microsoft.com/office/drawing/2010/main"/>
              </a:ext>
            </a:extLst>
          </a:blip>
          <a:stretch>
            <a:fillRect/>
          </a:stretch>
        </p:blipFill>
        <p:spPr>
          <a:xfrm>
            <a:off x="13592561" y="-32578"/>
            <a:ext cx="4697473" cy="3411068"/>
          </a:xfrm>
          <a:prstGeom prst="rect">
            <a:avLst/>
          </a:prstGeom>
        </p:spPr>
      </p:pic>
      <p:pic>
        <p:nvPicPr>
          <p:cNvPr id="6" name="object 6"/>
          <p:cNvPicPr/>
          <p:nvPr/>
        </p:nvPicPr>
        <p:blipFill>
          <a:blip r:embed="rId3" cstate="email">
            <a:extLst>
              <a:ext uri="{28A0092B-C50C-407E-A947-70E740481C1C}">
                <a14:useLocalDpi xmlns:a14="http://schemas.microsoft.com/office/drawing/2010/main"/>
              </a:ext>
            </a:extLst>
          </a:blip>
          <a:stretch>
            <a:fillRect/>
          </a:stretch>
        </p:blipFill>
        <p:spPr>
          <a:xfrm>
            <a:off x="14196657" y="4916761"/>
            <a:ext cx="4096311" cy="5372949"/>
          </a:xfrm>
          <a:prstGeom prst="rect">
            <a:avLst/>
          </a:prstGeom>
        </p:spPr>
      </p:pic>
      <p:sp>
        <p:nvSpPr>
          <p:cNvPr id="7" name="object 7"/>
          <p:cNvSpPr txBox="1">
            <a:spLocks noGrp="1"/>
          </p:cNvSpPr>
          <p:nvPr>
            <p:ph type="title"/>
          </p:nvPr>
        </p:nvSpPr>
        <p:spPr>
          <a:xfrm>
            <a:off x="5689613" y="280166"/>
            <a:ext cx="6959587" cy="1490152"/>
          </a:xfrm>
          <a:prstGeom prst="rect">
            <a:avLst/>
          </a:prstGeom>
        </p:spPr>
        <p:txBody>
          <a:bodyPr vert="horz" wrap="square" lIns="0" tIns="12700" rIns="0" bIns="0" rtlCol="0">
            <a:spAutoFit/>
          </a:bodyPr>
          <a:lstStyle/>
          <a:p>
            <a:pPr marL="12700" algn="ctr">
              <a:lnSpc>
                <a:spcPct val="100000"/>
              </a:lnSpc>
              <a:spcBef>
                <a:spcPts val="100"/>
              </a:spcBef>
            </a:pPr>
            <a:r>
              <a:rPr lang="fr-FR" sz="4800" spc="140" dirty="0">
                <a:solidFill>
                  <a:srgbClr val="00B050"/>
                </a:solidFill>
                <a:latin typeface="+mn-lt"/>
                <a:cs typeface="Arial MT"/>
              </a:rPr>
              <a:t>Hématomes, Ecchymoses : définitions*</a:t>
            </a:r>
            <a:endParaRPr sz="4800" spc="355" dirty="0">
              <a:solidFill>
                <a:srgbClr val="00B050"/>
              </a:solidFill>
              <a:latin typeface="+mn-lt"/>
              <a:cs typeface="Arial MT"/>
            </a:endParaRPr>
          </a:p>
        </p:txBody>
      </p:sp>
      <p:sp>
        <p:nvSpPr>
          <p:cNvPr id="8" name="object 8"/>
          <p:cNvSpPr txBox="1"/>
          <p:nvPr/>
        </p:nvSpPr>
        <p:spPr>
          <a:xfrm>
            <a:off x="9736155" y="2674875"/>
            <a:ext cx="7866045" cy="4937249"/>
          </a:xfrm>
          <a:prstGeom prst="rect">
            <a:avLst/>
          </a:prstGeom>
        </p:spPr>
        <p:txBody>
          <a:bodyPr vert="horz" wrap="square" lIns="0" tIns="12700" rIns="0" bIns="0" rtlCol="0">
            <a:spAutoFit/>
          </a:bodyPr>
          <a:lstStyle/>
          <a:p>
            <a:r>
              <a:rPr lang="fr-FR" sz="3200" u="sng" dirty="0"/>
              <a:t>Ecchymose :</a:t>
            </a:r>
            <a:r>
              <a:rPr lang="fr-FR" sz="3200" dirty="0"/>
              <a:t> Extravasation de sang dans le derme, c’est une variété de purpura entraînant des lésions de taille variable, le plus souvent d’origine traumatique, l’ecchymose change de couleur du fait de la biligénèse locale. </a:t>
            </a:r>
          </a:p>
          <a:p>
            <a:br>
              <a:rPr lang="fr-FR" sz="3200" dirty="0"/>
            </a:br>
            <a:r>
              <a:rPr lang="fr-FR" sz="3200" u="sng" dirty="0"/>
              <a:t>Hématome</a:t>
            </a:r>
            <a:r>
              <a:rPr lang="fr-FR" sz="3200" dirty="0"/>
              <a:t> : Forme grave d’ecchymose avec collection de sang et risque de lésions tissulaires par compression.</a:t>
            </a:r>
          </a:p>
          <a:p>
            <a:r>
              <a:rPr lang="fr-FR" sz="3200" dirty="0"/>
              <a:t> </a:t>
            </a:r>
          </a:p>
        </p:txBody>
      </p:sp>
      <p:grpSp>
        <p:nvGrpSpPr>
          <p:cNvPr id="9" name="object 9"/>
          <p:cNvGrpSpPr/>
          <p:nvPr/>
        </p:nvGrpSpPr>
        <p:grpSpPr>
          <a:xfrm>
            <a:off x="15941298" y="8516681"/>
            <a:ext cx="2346960" cy="1770380"/>
            <a:chOff x="15941298" y="8516681"/>
            <a:chExt cx="2346960" cy="1770380"/>
          </a:xfrm>
        </p:grpSpPr>
        <p:sp>
          <p:nvSpPr>
            <p:cNvPr id="10" name="object 10"/>
            <p:cNvSpPr/>
            <p:nvPr/>
          </p:nvSpPr>
          <p:spPr>
            <a:xfrm>
              <a:off x="15941298" y="8585194"/>
              <a:ext cx="2346960" cy="1701800"/>
            </a:xfrm>
            <a:custGeom>
              <a:avLst/>
              <a:gdLst/>
              <a:ahLst/>
              <a:cxnLst/>
              <a:rect l="l" t="t" r="r" b="b"/>
              <a:pathLst>
                <a:path w="2346959" h="1701800">
                  <a:moveTo>
                    <a:pt x="2346702" y="1701805"/>
                  </a:moveTo>
                  <a:lnTo>
                    <a:pt x="0" y="1701805"/>
                  </a:lnTo>
                  <a:lnTo>
                    <a:pt x="2685" y="1685200"/>
                  </a:lnTo>
                  <a:lnTo>
                    <a:pt x="11105" y="1639884"/>
                  </a:lnTo>
                  <a:lnTo>
                    <a:pt x="20558" y="1594822"/>
                  </a:lnTo>
                  <a:lnTo>
                    <a:pt x="31026" y="1550043"/>
                  </a:lnTo>
                  <a:lnTo>
                    <a:pt x="42489" y="1505578"/>
                  </a:lnTo>
                  <a:lnTo>
                    <a:pt x="54928" y="1461456"/>
                  </a:lnTo>
                  <a:lnTo>
                    <a:pt x="68322" y="1417708"/>
                  </a:lnTo>
                  <a:lnTo>
                    <a:pt x="82652" y="1374364"/>
                  </a:lnTo>
                  <a:lnTo>
                    <a:pt x="97899" y="1331454"/>
                  </a:lnTo>
                  <a:lnTo>
                    <a:pt x="114043" y="1289008"/>
                  </a:lnTo>
                  <a:lnTo>
                    <a:pt x="131064" y="1247055"/>
                  </a:lnTo>
                  <a:lnTo>
                    <a:pt x="148943" y="1205627"/>
                  </a:lnTo>
                  <a:lnTo>
                    <a:pt x="167660" y="1164752"/>
                  </a:lnTo>
                  <a:lnTo>
                    <a:pt x="187196" y="1124462"/>
                  </a:lnTo>
                  <a:lnTo>
                    <a:pt x="207530" y="1084785"/>
                  </a:lnTo>
                  <a:lnTo>
                    <a:pt x="228644" y="1045752"/>
                  </a:lnTo>
                  <a:lnTo>
                    <a:pt x="250517" y="1007394"/>
                  </a:lnTo>
                  <a:lnTo>
                    <a:pt x="273131" y="969740"/>
                  </a:lnTo>
                  <a:lnTo>
                    <a:pt x="296465" y="932819"/>
                  </a:lnTo>
                  <a:lnTo>
                    <a:pt x="320500" y="896663"/>
                  </a:lnTo>
                  <a:lnTo>
                    <a:pt x="345216" y="861302"/>
                  </a:lnTo>
                  <a:lnTo>
                    <a:pt x="370594" y="826764"/>
                  </a:lnTo>
                  <a:lnTo>
                    <a:pt x="396614" y="793081"/>
                  </a:lnTo>
                  <a:lnTo>
                    <a:pt x="434861" y="745369"/>
                  </a:lnTo>
                  <a:lnTo>
                    <a:pt x="472751" y="699293"/>
                  </a:lnTo>
                  <a:lnTo>
                    <a:pt x="510303" y="654840"/>
                  </a:lnTo>
                  <a:lnTo>
                    <a:pt x="547533" y="611994"/>
                  </a:lnTo>
                  <a:lnTo>
                    <a:pt x="584457" y="570740"/>
                  </a:lnTo>
                  <a:lnTo>
                    <a:pt x="621094" y="531063"/>
                  </a:lnTo>
                  <a:lnTo>
                    <a:pt x="657459" y="492950"/>
                  </a:lnTo>
                  <a:lnTo>
                    <a:pt x="693570" y="456384"/>
                  </a:lnTo>
                  <a:lnTo>
                    <a:pt x="729444" y="421351"/>
                  </a:lnTo>
                  <a:lnTo>
                    <a:pt x="765097" y="387836"/>
                  </a:lnTo>
                  <a:lnTo>
                    <a:pt x="800546" y="355825"/>
                  </a:lnTo>
                  <a:lnTo>
                    <a:pt x="835809" y="325302"/>
                  </a:lnTo>
                  <a:lnTo>
                    <a:pt x="870902" y="296253"/>
                  </a:lnTo>
                  <a:lnTo>
                    <a:pt x="905842" y="268663"/>
                  </a:lnTo>
                  <a:lnTo>
                    <a:pt x="940646" y="242516"/>
                  </a:lnTo>
                  <a:lnTo>
                    <a:pt x="975331" y="217799"/>
                  </a:lnTo>
                  <a:lnTo>
                    <a:pt x="1009915" y="194497"/>
                  </a:lnTo>
                  <a:lnTo>
                    <a:pt x="1044412" y="172593"/>
                  </a:lnTo>
                  <a:lnTo>
                    <a:pt x="1078842" y="152075"/>
                  </a:lnTo>
                  <a:lnTo>
                    <a:pt x="1113220" y="132926"/>
                  </a:lnTo>
                  <a:lnTo>
                    <a:pt x="1147564" y="115133"/>
                  </a:lnTo>
                  <a:lnTo>
                    <a:pt x="1216215" y="83552"/>
                  </a:lnTo>
                  <a:lnTo>
                    <a:pt x="1284932" y="57213"/>
                  </a:lnTo>
                  <a:lnTo>
                    <a:pt x="1353848" y="35998"/>
                  </a:lnTo>
                  <a:lnTo>
                    <a:pt x="1423101" y="19787"/>
                  </a:lnTo>
                  <a:lnTo>
                    <a:pt x="1492824" y="8463"/>
                  </a:lnTo>
                  <a:lnTo>
                    <a:pt x="1563153" y="1907"/>
                  </a:lnTo>
                  <a:lnTo>
                    <a:pt x="1634224" y="0"/>
                  </a:lnTo>
                  <a:lnTo>
                    <a:pt x="1670080" y="752"/>
                  </a:lnTo>
                  <a:lnTo>
                    <a:pt x="1742516" y="5596"/>
                  </a:lnTo>
                  <a:lnTo>
                    <a:pt x="1816032" y="14792"/>
                  </a:lnTo>
                  <a:lnTo>
                    <a:pt x="1890763" y="28222"/>
                  </a:lnTo>
                  <a:lnTo>
                    <a:pt x="1928627" y="36488"/>
                  </a:lnTo>
                  <a:lnTo>
                    <a:pt x="1966845" y="45768"/>
                  </a:lnTo>
                  <a:lnTo>
                    <a:pt x="2005434" y="56046"/>
                  </a:lnTo>
                  <a:lnTo>
                    <a:pt x="2044411" y="67309"/>
                  </a:lnTo>
                  <a:lnTo>
                    <a:pt x="2083794" y="79542"/>
                  </a:lnTo>
                  <a:lnTo>
                    <a:pt x="2123599" y="92729"/>
                  </a:lnTo>
                  <a:lnTo>
                    <a:pt x="2163843" y="106856"/>
                  </a:lnTo>
                  <a:lnTo>
                    <a:pt x="2204542" y="121908"/>
                  </a:lnTo>
                  <a:lnTo>
                    <a:pt x="2245715" y="137870"/>
                  </a:lnTo>
                  <a:lnTo>
                    <a:pt x="2287377" y="154727"/>
                  </a:lnTo>
                  <a:lnTo>
                    <a:pt x="2329546" y="172465"/>
                  </a:lnTo>
                  <a:lnTo>
                    <a:pt x="2346702" y="179941"/>
                  </a:lnTo>
                  <a:lnTo>
                    <a:pt x="2346702" y="1701805"/>
                  </a:lnTo>
                  <a:close/>
                </a:path>
              </a:pathLst>
            </a:custGeom>
            <a:solidFill>
              <a:srgbClr val="FFFFFF"/>
            </a:solidFill>
          </p:spPr>
          <p:txBody>
            <a:bodyPr wrap="square" lIns="0" tIns="0" rIns="0" bIns="0" rtlCol="0"/>
            <a:lstStyle/>
            <a:p>
              <a:endParaRPr/>
            </a:p>
          </p:txBody>
        </p:sp>
        <p:pic>
          <p:nvPicPr>
            <p:cNvPr id="11" name="object 11"/>
            <p:cNvPicPr/>
            <p:nvPr/>
          </p:nvPicPr>
          <p:blipFill>
            <a:blip r:embed="rId4" cstate="email">
              <a:extLst>
                <a:ext uri="{28A0092B-C50C-407E-A947-70E740481C1C}">
                  <a14:useLocalDpi xmlns:a14="http://schemas.microsoft.com/office/drawing/2010/main"/>
                </a:ext>
              </a:extLst>
            </a:blip>
            <a:stretch>
              <a:fillRect/>
            </a:stretch>
          </p:blipFill>
          <p:spPr>
            <a:xfrm>
              <a:off x="16517680" y="8516681"/>
              <a:ext cx="1770319" cy="1770317"/>
            </a:xfrm>
            <a:prstGeom prst="rect">
              <a:avLst/>
            </a:prstGeom>
          </p:spPr>
        </p:pic>
      </p:grpSp>
      <p:pic>
        <p:nvPicPr>
          <p:cNvPr id="13" name="Image 12">
            <a:extLst>
              <a:ext uri="{FF2B5EF4-FFF2-40B4-BE49-F238E27FC236}">
                <a16:creationId xmlns:a16="http://schemas.microsoft.com/office/drawing/2014/main" id="{6FB0E13A-4F69-4B68-ABB9-0A7A3BABB013}"/>
              </a:ext>
            </a:extLst>
          </p:cNvPr>
          <p:cNvPicPr>
            <a:picLocks noChangeAspect="1"/>
          </p:cNvPicPr>
          <p:nvPr/>
        </p:nvPicPr>
        <p:blipFill>
          <a:blip r:embed="rId5"/>
          <a:stretch>
            <a:fillRect/>
          </a:stretch>
        </p:blipFill>
        <p:spPr>
          <a:xfrm>
            <a:off x="480935" y="2115648"/>
            <a:ext cx="8387876" cy="6055702"/>
          </a:xfrm>
          <a:prstGeom prst="rect">
            <a:avLst/>
          </a:prstGeom>
        </p:spPr>
      </p:pic>
      <p:sp>
        <p:nvSpPr>
          <p:cNvPr id="2" name="ZoneTexte 1">
            <a:extLst>
              <a:ext uri="{FF2B5EF4-FFF2-40B4-BE49-F238E27FC236}">
                <a16:creationId xmlns:a16="http://schemas.microsoft.com/office/drawing/2014/main" id="{6109F495-721F-4FB5-BA00-C0DD074FF6FD}"/>
              </a:ext>
            </a:extLst>
          </p:cNvPr>
          <p:cNvSpPr txBox="1"/>
          <p:nvPr/>
        </p:nvSpPr>
        <p:spPr>
          <a:xfrm>
            <a:off x="228600" y="9639300"/>
            <a:ext cx="9372600" cy="369332"/>
          </a:xfrm>
          <a:prstGeom prst="rect">
            <a:avLst/>
          </a:prstGeom>
          <a:noFill/>
        </p:spPr>
        <p:txBody>
          <a:bodyPr wrap="square" rtlCol="0">
            <a:spAutoFit/>
          </a:bodyPr>
          <a:lstStyle/>
          <a:p>
            <a:r>
              <a:rPr lang="fr-FR" dirty="0"/>
              <a:t>*Protocole Ecchymoses/hématomes doc SOI-01 ESBV</a:t>
            </a:r>
          </a:p>
        </p:txBody>
      </p:sp>
    </p:spTree>
    <p:extLst>
      <p:ext uri="{BB962C8B-B14F-4D97-AF65-F5344CB8AC3E}">
        <p14:creationId xmlns:p14="http://schemas.microsoft.com/office/powerpoint/2010/main" val="2491864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ject 5"/>
          <p:cNvPicPr/>
          <p:nvPr/>
        </p:nvPicPr>
        <p:blipFill>
          <a:blip r:embed="rId2" cstate="email">
            <a:extLst>
              <a:ext uri="{28A0092B-C50C-407E-A947-70E740481C1C}">
                <a14:useLocalDpi xmlns:a14="http://schemas.microsoft.com/office/drawing/2010/main"/>
              </a:ext>
            </a:extLst>
          </a:blip>
          <a:stretch>
            <a:fillRect/>
          </a:stretch>
        </p:blipFill>
        <p:spPr>
          <a:xfrm>
            <a:off x="13550921" y="-9197"/>
            <a:ext cx="4697473" cy="3411068"/>
          </a:xfrm>
          <a:prstGeom prst="rect">
            <a:avLst/>
          </a:prstGeom>
        </p:spPr>
      </p:pic>
      <p:pic>
        <p:nvPicPr>
          <p:cNvPr id="6" name="object 6"/>
          <p:cNvPicPr/>
          <p:nvPr/>
        </p:nvPicPr>
        <p:blipFill>
          <a:blip r:embed="rId3" cstate="email">
            <a:extLst>
              <a:ext uri="{28A0092B-C50C-407E-A947-70E740481C1C}">
                <a14:useLocalDpi xmlns:a14="http://schemas.microsoft.com/office/drawing/2010/main"/>
              </a:ext>
            </a:extLst>
          </a:blip>
          <a:stretch>
            <a:fillRect/>
          </a:stretch>
        </p:blipFill>
        <p:spPr>
          <a:xfrm>
            <a:off x="14196657" y="4916761"/>
            <a:ext cx="4096311" cy="5372949"/>
          </a:xfrm>
          <a:prstGeom prst="rect">
            <a:avLst/>
          </a:prstGeom>
        </p:spPr>
      </p:pic>
      <p:sp>
        <p:nvSpPr>
          <p:cNvPr id="7" name="object 7"/>
          <p:cNvSpPr txBox="1">
            <a:spLocks noGrp="1"/>
          </p:cNvSpPr>
          <p:nvPr>
            <p:ph type="title"/>
          </p:nvPr>
        </p:nvSpPr>
        <p:spPr>
          <a:xfrm>
            <a:off x="10375852" y="402580"/>
            <a:ext cx="6738926" cy="1490152"/>
          </a:xfrm>
          <a:prstGeom prst="rect">
            <a:avLst/>
          </a:prstGeom>
        </p:spPr>
        <p:txBody>
          <a:bodyPr vert="horz" wrap="square" lIns="0" tIns="12700" rIns="0" bIns="0" rtlCol="0">
            <a:spAutoFit/>
          </a:bodyPr>
          <a:lstStyle/>
          <a:p>
            <a:pPr marL="12700" algn="ctr">
              <a:lnSpc>
                <a:spcPct val="100000"/>
              </a:lnSpc>
              <a:spcBef>
                <a:spcPts val="100"/>
              </a:spcBef>
            </a:pPr>
            <a:r>
              <a:rPr lang="fr-FR" sz="4800" spc="140" dirty="0">
                <a:solidFill>
                  <a:srgbClr val="00B050"/>
                </a:solidFill>
                <a:latin typeface="+mn-lt"/>
                <a:cs typeface="Arial MT"/>
              </a:rPr>
              <a:t>Hématomes :processus de résorption</a:t>
            </a:r>
            <a:endParaRPr sz="4800" spc="355" dirty="0">
              <a:solidFill>
                <a:srgbClr val="00B050"/>
              </a:solidFill>
              <a:latin typeface="+mn-lt"/>
              <a:cs typeface="Arial MT"/>
            </a:endParaRPr>
          </a:p>
        </p:txBody>
      </p:sp>
      <p:grpSp>
        <p:nvGrpSpPr>
          <p:cNvPr id="9" name="object 9"/>
          <p:cNvGrpSpPr/>
          <p:nvPr/>
        </p:nvGrpSpPr>
        <p:grpSpPr>
          <a:xfrm>
            <a:off x="15941298" y="8516681"/>
            <a:ext cx="2346960" cy="1770380"/>
            <a:chOff x="15941298" y="8516681"/>
            <a:chExt cx="2346960" cy="1770380"/>
          </a:xfrm>
        </p:grpSpPr>
        <p:sp>
          <p:nvSpPr>
            <p:cNvPr id="10" name="object 10"/>
            <p:cNvSpPr/>
            <p:nvPr/>
          </p:nvSpPr>
          <p:spPr>
            <a:xfrm>
              <a:off x="15941298" y="8585194"/>
              <a:ext cx="2346960" cy="1701800"/>
            </a:xfrm>
            <a:custGeom>
              <a:avLst/>
              <a:gdLst/>
              <a:ahLst/>
              <a:cxnLst/>
              <a:rect l="l" t="t" r="r" b="b"/>
              <a:pathLst>
                <a:path w="2346959" h="1701800">
                  <a:moveTo>
                    <a:pt x="2346702" y="1701805"/>
                  </a:moveTo>
                  <a:lnTo>
                    <a:pt x="0" y="1701805"/>
                  </a:lnTo>
                  <a:lnTo>
                    <a:pt x="2685" y="1685200"/>
                  </a:lnTo>
                  <a:lnTo>
                    <a:pt x="11105" y="1639884"/>
                  </a:lnTo>
                  <a:lnTo>
                    <a:pt x="20558" y="1594822"/>
                  </a:lnTo>
                  <a:lnTo>
                    <a:pt x="31026" y="1550043"/>
                  </a:lnTo>
                  <a:lnTo>
                    <a:pt x="42489" y="1505578"/>
                  </a:lnTo>
                  <a:lnTo>
                    <a:pt x="54928" y="1461456"/>
                  </a:lnTo>
                  <a:lnTo>
                    <a:pt x="68322" y="1417708"/>
                  </a:lnTo>
                  <a:lnTo>
                    <a:pt x="82652" y="1374364"/>
                  </a:lnTo>
                  <a:lnTo>
                    <a:pt x="97899" y="1331454"/>
                  </a:lnTo>
                  <a:lnTo>
                    <a:pt x="114043" y="1289008"/>
                  </a:lnTo>
                  <a:lnTo>
                    <a:pt x="131064" y="1247055"/>
                  </a:lnTo>
                  <a:lnTo>
                    <a:pt x="148943" y="1205627"/>
                  </a:lnTo>
                  <a:lnTo>
                    <a:pt x="167660" y="1164752"/>
                  </a:lnTo>
                  <a:lnTo>
                    <a:pt x="187196" y="1124462"/>
                  </a:lnTo>
                  <a:lnTo>
                    <a:pt x="207530" y="1084785"/>
                  </a:lnTo>
                  <a:lnTo>
                    <a:pt x="228644" y="1045752"/>
                  </a:lnTo>
                  <a:lnTo>
                    <a:pt x="250517" y="1007394"/>
                  </a:lnTo>
                  <a:lnTo>
                    <a:pt x="273131" y="969740"/>
                  </a:lnTo>
                  <a:lnTo>
                    <a:pt x="296465" y="932819"/>
                  </a:lnTo>
                  <a:lnTo>
                    <a:pt x="320500" y="896663"/>
                  </a:lnTo>
                  <a:lnTo>
                    <a:pt x="345216" y="861302"/>
                  </a:lnTo>
                  <a:lnTo>
                    <a:pt x="370594" y="826764"/>
                  </a:lnTo>
                  <a:lnTo>
                    <a:pt x="396614" y="793081"/>
                  </a:lnTo>
                  <a:lnTo>
                    <a:pt x="434861" y="745369"/>
                  </a:lnTo>
                  <a:lnTo>
                    <a:pt x="472751" y="699293"/>
                  </a:lnTo>
                  <a:lnTo>
                    <a:pt x="510303" y="654840"/>
                  </a:lnTo>
                  <a:lnTo>
                    <a:pt x="547533" y="611994"/>
                  </a:lnTo>
                  <a:lnTo>
                    <a:pt x="584457" y="570740"/>
                  </a:lnTo>
                  <a:lnTo>
                    <a:pt x="621094" y="531063"/>
                  </a:lnTo>
                  <a:lnTo>
                    <a:pt x="657459" y="492950"/>
                  </a:lnTo>
                  <a:lnTo>
                    <a:pt x="693570" y="456384"/>
                  </a:lnTo>
                  <a:lnTo>
                    <a:pt x="729444" y="421351"/>
                  </a:lnTo>
                  <a:lnTo>
                    <a:pt x="765097" y="387836"/>
                  </a:lnTo>
                  <a:lnTo>
                    <a:pt x="800546" y="355825"/>
                  </a:lnTo>
                  <a:lnTo>
                    <a:pt x="835809" y="325302"/>
                  </a:lnTo>
                  <a:lnTo>
                    <a:pt x="870902" y="296253"/>
                  </a:lnTo>
                  <a:lnTo>
                    <a:pt x="905842" y="268663"/>
                  </a:lnTo>
                  <a:lnTo>
                    <a:pt x="940646" y="242516"/>
                  </a:lnTo>
                  <a:lnTo>
                    <a:pt x="975331" y="217799"/>
                  </a:lnTo>
                  <a:lnTo>
                    <a:pt x="1009915" y="194497"/>
                  </a:lnTo>
                  <a:lnTo>
                    <a:pt x="1044412" y="172593"/>
                  </a:lnTo>
                  <a:lnTo>
                    <a:pt x="1078842" y="152075"/>
                  </a:lnTo>
                  <a:lnTo>
                    <a:pt x="1113220" y="132926"/>
                  </a:lnTo>
                  <a:lnTo>
                    <a:pt x="1147564" y="115133"/>
                  </a:lnTo>
                  <a:lnTo>
                    <a:pt x="1216215" y="83552"/>
                  </a:lnTo>
                  <a:lnTo>
                    <a:pt x="1284932" y="57213"/>
                  </a:lnTo>
                  <a:lnTo>
                    <a:pt x="1353848" y="35998"/>
                  </a:lnTo>
                  <a:lnTo>
                    <a:pt x="1423101" y="19787"/>
                  </a:lnTo>
                  <a:lnTo>
                    <a:pt x="1492824" y="8463"/>
                  </a:lnTo>
                  <a:lnTo>
                    <a:pt x="1563153" y="1907"/>
                  </a:lnTo>
                  <a:lnTo>
                    <a:pt x="1634224" y="0"/>
                  </a:lnTo>
                  <a:lnTo>
                    <a:pt x="1670080" y="752"/>
                  </a:lnTo>
                  <a:lnTo>
                    <a:pt x="1742516" y="5596"/>
                  </a:lnTo>
                  <a:lnTo>
                    <a:pt x="1816032" y="14792"/>
                  </a:lnTo>
                  <a:lnTo>
                    <a:pt x="1890763" y="28222"/>
                  </a:lnTo>
                  <a:lnTo>
                    <a:pt x="1928627" y="36488"/>
                  </a:lnTo>
                  <a:lnTo>
                    <a:pt x="1966845" y="45768"/>
                  </a:lnTo>
                  <a:lnTo>
                    <a:pt x="2005434" y="56046"/>
                  </a:lnTo>
                  <a:lnTo>
                    <a:pt x="2044411" y="67309"/>
                  </a:lnTo>
                  <a:lnTo>
                    <a:pt x="2083794" y="79542"/>
                  </a:lnTo>
                  <a:lnTo>
                    <a:pt x="2123599" y="92729"/>
                  </a:lnTo>
                  <a:lnTo>
                    <a:pt x="2163843" y="106856"/>
                  </a:lnTo>
                  <a:lnTo>
                    <a:pt x="2204542" y="121908"/>
                  </a:lnTo>
                  <a:lnTo>
                    <a:pt x="2245715" y="137870"/>
                  </a:lnTo>
                  <a:lnTo>
                    <a:pt x="2287377" y="154727"/>
                  </a:lnTo>
                  <a:lnTo>
                    <a:pt x="2329546" y="172465"/>
                  </a:lnTo>
                  <a:lnTo>
                    <a:pt x="2346702" y="179941"/>
                  </a:lnTo>
                  <a:lnTo>
                    <a:pt x="2346702" y="1701805"/>
                  </a:lnTo>
                  <a:close/>
                </a:path>
              </a:pathLst>
            </a:custGeom>
            <a:solidFill>
              <a:srgbClr val="FFFFFF"/>
            </a:solidFill>
          </p:spPr>
          <p:txBody>
            <a:bodyPr wrap="square" lIns="0" tIns="0" rIns="0" bIns="0" rtlCol="0"/>
            <a:lstStyle/>
            <a:p>
              <a:endParaRPr/>
            </a:p>
          </p:txBody>
        </p:sp>
        <p:pic>
          <p:nvPicPr>
            <p:cNvPr id="11" name="object 11"/>
            <p:cNvPicPr/>
            <p:nvPr/>
          </p:nvPicPr>
          <p:blipFill>
            <a:blip r:embed="rId4" cstate="email">
              <a:extLst>
                <a:ext uri="{28A0092B-C50C-407E-A947-70E740481C1C}">
                  <a14:useLocalDpi xmlns:a14="http://schemas.microsoft.com/office/drawing/2010/main"/>
                </a:ext>
              </a:extLst>
            </a:blip>
            <a:stretch>
              <a:fillRect/>
            </a:stretch>
          </p:blipFill>
          <p:spPr>
            <a:xfrm>
              <a:off x="16517680" y="8516681"/>
              <a:ext cx="1770319" cy="1770317"/>
            </a:xfrm>
            <a:prstGeom prst="rect">
              <a:avLst/>
            </a:prstGeom>
          </p:spPr>
        </p:pic>
      </p:grpSp>
      <p:pic>
        <p:nvPicPr>
          <p:cNvPr id="2" name="Image 1">
            <a:extLst>
              <a:ext uri="{FF2B5EF4-FFF2-40B4-BE49-F238E27FC236}">
                <a16:creationId xmlns:a16="http://schemas.microsoft.com/office/drawing/2014/main" id="{7FF847FC-8772-4E40-A549-9C299E89E402}"/>
              </a:ext>
            </a:extLst>
          </p:cNvPr>
          <p:cNvPicPr>
            <a:picLocks noChangeAspect="1"/>
          </p:cNvPicPr>
          <p:nvPr/>
        </p:nvPicPr>
        <p:blipFill>
          <a:blip r:embed="rId5"/>
          <a:stretch>
            <a:fillRect/>
          </a:stretch>
        </p:blipFill>
        <p:spPr>
          <a:xfrm>
            <a:off x="228599" y="209192"/>
            <a:ext cx="9346325" cy="4705708"/>
          </a:xfrm>
          <a:prstGeom prst="rect">
            <a:avLst/>
          </a:prstGeom>
        </p:spPr>
      </p:pic>
      <p:sp>
        <p:nvSpPr>
          <p:cNvPr id="4" name="ZoneTexte 3">
            <a:extLst>
              <a:ext uri="{FF2B5EF4-FFF2-40B4-BE49-F238E27FC236}">
                <a16:creationId xmlns:a16="http://schemas.microsoft.com/office/drawing/2014/main" id="{3CA13475-ED6C-4345-ACE4-5EB1A96822ED}"/>
              </a:ext>
            </a:extLst>
          </p:cNvPr>
          <p:cNvSpPr txBox="1"/>
          <p:nvPr/>
        </p:nvSpPr>
        <p:spPr>
          <a:xfrm>
            <a:off x="6537434" y="4167774"/>
            <a:ext cx="2590800" cy="523220"/>
          </a:xfrm>
          <a:prstGeom prst="rect">
            <a:avLst/>
          </a:prstGeom>
          <a:solidFill>
            <a:srgbClr val="FFFF00"/>
          </a:solidFill>
        </p:spPr>
        <p:txBody>
          <a:bodyPr wrap="square" rtlCol="0">
            <a:spAutoFit/>
          </a:bodyPr>
          <a:lstStyle/>
          <a:p>
            <a:r>
              <a:rPr lang="fr-FR" sz="2800" dirty="0"/>
              <a:t>11 février 2021</a:t>
            </a:r>
          </a:p>
        </p:txBody>
      </p:sp>
      <p:pic>
        <p:nvPicPr>
          <p:cNvPr id="3" name="Image 2">
            <a:extLst>
              <a:ext uri="{FF2B5EF4-FFF2-40B4-BE49-F238E27FC236}">
                <a16:creationId xmlns:a16="http://schemas.microsoft.com/office/drawing/2014/main" id="{F3E448CC-EF9D-4CA8-812E-FC21736039F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2323" y="5001465"/>
            <a:ext cx="9372601" cy="5203539"/>
          </a:xfrm>
          <a:prstGeom prst="rect">
            <a:avLst/>
          </a:prstGeom>
        </p:spPr>
      </p:pic>
      <p:sp>
        <p:nvSpPr>
          <p:cNvPr id="12" name="ZoneTexte 11">
            <a:extLst>
              <a:ext uri="{FF2B5EF4-FFF2-40B4-BE49-F238E27FC236}">
                <a16:creationId xmlns:a16="http://schemas.microsoft.com/office/drawing/2014/main" id="{EA6BD76E-CE06-40ED-BB40-F432980D2CF2}"/>
              </a:ext>
            </a:extLst>
          </p:cNvPr>
          <p:cNvSpPr txBox="1"/>
          <p:nvPr/>
        </p:nvSpPr>
        <p:spPr>
          <a:xfrm>
            <a:off x="4317038" y="6134100"/>
            <a:ext cx="3755247" cy="954107"/>
          </a:xfrm>
          <a:prstGeom prst="rect">
            <a:avLst/>
          </a:prstGeom>
          <a:solidFill>
            <a:srgbClr val="FFFF00"/>
          </a:solidFill>
        </p:spPr>
        <p:txBody>
          <a:bodyPr wrap="square" rtlCol="0">
            <a:spAutoFit/>
          </a:bodyPr>
          <a:lstStyle/>
          <a:p>
            <a:pPr algn="ctr"/>
            <a:r>
              <a:rPr lang="fr-FR" sz="2800" dirty="0"/>
              <a:t>25 février 2021 </a:t>
            </a:r>
          </a:p>
          <a:p>
            <a:pPr algn="ctr"/>
            <a:r>
              <a:rPr lang="fr-FR" sz="2800" dirty="0"/>
              <a:t>soit 14 jours plus tard</a:t>
            </a:r>
          </a:p>
        </p:txBody>
      </p:sp>
      <p:sp>
        <p:nvSpPr>
          <p:cNvPr id="8" name="object 8"/>
          <p:cNvSpPr txBox="1"/>
          <p:nvPr/>
        </p:nvSpPr>
        <p:spPr>
          <a:xfrm>
            <a:off x="9707244" y="1986523"/>
            <a:ext cx="8189421" cy="7744171"/>
          </a:xfrm>
          <a:prstGeom prst="rect">
            <a:avLst/>
          </a:prstGeom>
        </p:spPr>
        <p:txBody>
          <a:bodyPr vert="horz" wrap="square" lIns="0" tIns="12700" rIns="0" bIns="0" rtlCol="0">
            <a:spAutoFit/>
          </a:bodyPr>
          <a:lstStyle/>
          <a:p>
            <a:pPr marL="12700" marR="5080" algn="just">
              <a:lnSpc>
                <a:spcPct val="114999"/>
              </a:lnSpc>
              <a:spcBef>
                <a:spcPts val="100"/>
              </a:spcBef>
            </a:pPr>
            <a:r>
              <a:rPr lang="fr-FR" sz="2000" dirty="0"/>
              <a:t>Est appelé caillot ou coagulum le sang qui coagule une fois l’hémorragie terminée. </a:t>
            </a:r>
          </a:p>
          <a:p>
            <a:pPr marL="12700" marR="5080" algn="just">
              <a:lnSpc>
                <a:spcPct val="114999"/>
              </a:lnSpc>
              <a:spcBef>
                <a:spcPts val="100"/>
              </a:spcBef>
            </a:pPr>
            <a:r>
              <a:rPr lang="fr-FR" sz="2000" dirty="0"/>
              <a:t>L’hématome se forme puis vient une réaction inflammatoire  accompagnée d’une résorption progressive. La résorption, l’inflammation et la cicatrisation  ne se succèdent pas mais se chevauchent.</a:t>
            </a:r>
          </a:p>
          <a:p>
            <a:pPr marL="12700" marR="5080" algn="just">
              <a:lnSpc>
                <a:spcPct val="114999"/>
              </a:lnSpc>
              <a:spcBef>
                <a:spcPts val="100"/>
              </a:spcBef>
            </a:pPr>
            <a:r>
              <a:rPr lang="fr-FR" sz="2000" dirty="0"/>
              <a:t>En règle générale, les ecchymoses et les hématomes guérissent spontanément en quelques semaines maximum (les ecchymoses régressent plus vite que les hématomes). </a:t>
            </a:r>
          </a:p>
          <a:p>
            <a:pPr marL="12700" marR="5080" algn="just">
              <a:lnSpc>
                <a:spcPct val="114999"/>
              </a:lnSpc>
              <a:spcBef>
                <a:spcPts val="100"/>
              </a:spcBef>
            </a:pPr>
            <a:r>
              <a:rPr lang="fr-FR" sz="2000" i="1" dirty="0"/>
              <a:t>« La position de ces ecchymoses dépendra (…) de la résistance des tissus (le sang s’insinuant toujours dans les endroits de moindre résistance) mais également de la position du patient après l’intervention et de la pesanteur»*. </a:t>
            </a:r>
            <a:r>
              <a:rPr lang="fr-FR" sz="2000" dirty="0"/>
              <a:t>Les ecchymoses peuvent donc apparaître quelques jours suivant l’intervention (2 à 4 jours) et se situer dans des zones différentes de la zone lésée. La couleur de la peau passe, successivement, du rouge foncé au noir en 48 à 72 heures. À la fin de la première semaine, ils deviennent violacés puis vert ou jaune avant de s’estomper</a:t>
            </a:r>
            <a:r>
              <a:rPr lang="fr-FR" sz="2400" dirty="0"/>
              <a:t>.</a:t>
            </a:r>
          </a:p>
          <a:p>
            <a:pPr marL="12700" marR="5080" algn="just">
              <a:lnSpc>
                <a:spcPct val="114999"/>
              </a:lnSpc>
              <a:spcBef>
                <a:spcPts val="100"/>
              </a:spcBef>
            </a:pPr>
            <a:endParaRPr lang="fr-FR" sz="2400" dirty="0"/>
          </a:p>
          <a:p>
            <a:pPr marL="12700" marR="5080" algn="just">
              <a:lnSpc>
                <a:spcPct val="114999"/>
              </a:lnSpc>
              <a:spcBef>
                <a:spcPts val="100"/>
              </a:spcBef>
            </a:pPr>
            <a:endParaRPr lang="fr-FR" sz="2400" dirty="0"/>
          </a:p>
          <a:p>
            <a:pPr marL="12700" marR="5080" algn="just">
              <a:lnSpc>
                <a:spcPct val="114999"/>
              </a:lnSpc>
              <a:spcBef>
                <a:spcPts val="100"/>
              </a:spcBef>
            </a:pPr>
            <a:endParaRPr lang="fr-FR" sz="2400" dirty="0"/>
          </a:p>
          <a:p>
            <a:pPr marL="285750" indent="-285750">
              <a:buFont typeface="Arial" panose="020B0604020202020204" pitchFamily="34" charset="0"/>
              <a:buChar char="•"/>
            </a:pPr>
            <a:r>
              <a:rPr lang="fr-FR" sz="1400" dirty="0">
                <a:hlinkClick r:id="rId7"/>
              </a:rPr>
              <a:t>https://www.ameli.fr/assure/sante/urgence/accidents-domestiques/ecchymose-bleu-hematome-cutane</a:t>
            </a:r>
            <a:endParaRPr lang="fr-FR" sz="1400" dirty="0"/>
          </a:p>
          <a:p>
            <a:pPr marL="285750" indent="-285750">
              <a:buFont typeface="Arial" panose="020B0604020202020204" pitchFamily="34" charset="0"/>
              <a:buChar char="•"/>
            </a:pPr>
            <a:r>
              <a:rPr lang="fr-FR" sz="1400" dirty="0"/>
              <a:t>DEGOUT Delphine, Thèse pour le Diplôme d’état de Docteur en chirurgie dentaire,  Université de Lorraine, Faculté d’odontologie, n°3911, 2012</a:t>
            </a:r>
            <a:endParaRPr sz="14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16369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1786" y="-240324"/>
            <a:ext cx="11703052" cy="10287000"/>
          </a:xfrm>
          <a:prstGeom prst="rect">
            <a:avLst/>
          </a:prstGeom>
        </p:spPr>
      </p:pic>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17068800" y="9182100"/>
            <a:ext cx="1219199" cy="1104898"/>
          </a:xfrm>
          <a:prstGeom prst="rect">
            <a:avLst/>
          </a:prstGeom>
        </p:spPr>
      </p:pic>
      <p:sp>
        <p:nvSpPr>
          <p:cNvPr id="4" name="object 4"/>
          <p:cNvSpPr txBox="1">
            <a:spLocks noGrp="1"/>
          </p:cNvSpPr>
          <p:nvPr>
            <p:ph type="title"/>
          </p:nvPr>
        </p:nvSpPr>
        <p:spPr>
          <a:xfrm>
            <a:off x="5410200" y="252048"/>
            <a:ext cx="8583473" cy="751488"/>
          </a:xfrm>
          <a:prstGeom prst="rect">
            <a:avLst/>
          </a:prstGeom>
        </p:spPr>
        <p:txBody>
          <a:bodyPr vert="horz" wrap="square" lIns="0" tIns="12700" rIns="0" bIns="0" rtlCol="0">
            <a:spAutoFit/>
          </a:bodyPr>
          <a:lstStyle/>
          <a:p>
            <a:pPr marL="12700">
              <a:lnSpc>
                <a:spcPct val="100000"/>
              </a:lnSpc>
              <a:spcBef>
                <a:spcPts val="100"/>
              </a:spcBef>
            </a:pPr>
            <a:r>
              <a:rPr lang="fr-FR" sz="4800" spc="-130" dirty="0">
                <a:solidFill>
                  <a:srgbClr val="00B050"/>
                </a:solidFill>
                <a:latin typeface="+mn-lt"/>
              </a:rPr>
              <a:t>Expérimentation de 2018 à 2024</a:t>
            </a:r>
            <a:endParaRPr sz="4800" spc="-130" dirty="0">
              <a:solidFill>
                <a:srgbClr val="00B050"/>
              </a:solidFill>
              <a:latin typeface="+mn-lt"/>
            </a:endParaRPr>
          </a:p>
        </p:txBody>
      </p:sp>
      <p:sp>
        <p:nvSpPr>
          <p:cNvPr id="7" name="ZoneTexte 6">
            <a:extLst>
              <a:ext uri="{FF2B5EF4-FFF2-40B4-BE49-F238E27FC236}">
                <a16:creationId xmlns:a16="http://schemas.microsoft.com/office/drawing/2014/main" id="{6F46DAFC-F843-48CC-9274-A4BFC94A7F1C}"/>
              </a:ext>
            </a:extLst>
          </p:cNvPr>
          <p:cNvSpPr txBox="1"/>
          <p:nvPr/>
        </p:nvSpPr>
        <p:spPr>
          <a:xfrm>
            <a:off x="403379" y="1284888"/>
            <a:ext cx="5387821" cy="7109639"/>
          </a:xfrm>
          <a:prstGeom prst="rect">
            <a:avLst/>
          </a:prstGeom>
          <a:noFill/>
        </p:spPr>
        <p:txBody>
          <a:bodyPr wrap="square" rtlCol="0">
            <a:spAutoFit/>
          </a:bodyPr>
          <a:lstStyle/>
          <a:p>
            <a:pPr marL="342900" indent="-342900">
              <a:buFont typeface="Arial" panose="020B0604020202020204" pitchFamily="34" charset="0"/>
              <a:buChar char="•"/>
            </a:pPr>
            <a:r>
              <a:rPr lang="fr-FR" sz="2000" dirty="0"/>
              <a:t>  </a:t>
            </a:r>
            <a:r>
              <a:rPr lang="fr-FR" sz="2400" dirty="0"/>
              <a:t>Une étude longue  depuis 5 ans et demi </a:t>
            </a:r>
          </a:p>
          <a:p>
            <a:endParaRPr lang="fr-FR" sz="2400" dirty="0"/>
          </a:p>
          <a:p>
            <a:pPr marL="457200" indent="-457200">
              <a:buFont typeface="Arial" panose="020B0604020202020204" pitchFamily="34" charset="0"/>
              <a:buChar char="•"/>
            </a:pPr>
            <a:r>
              <a:rPr lang="fr-FR" sz="2400" dirty="0"/>
              <a:t>Des soignants impliqués mais une rigueur difficile à maintenir</a:t>
            </a:r>
          </a:p>
          <a:p>
            <a:endParaRPr lang="fr-FR" sz="2400" dirty="0"/>
          </a:p>
          <a:p>
            <a:pPr marL="457200" indent="-457200">
              <a:buFont typeface="Arial" panose="020B0604020202020204" pitchFamily="34" charset="0"/>
              <a:buChar char="•"/>
            </a:pPr>
            <a:r>
              <a:rPr lang="fr-FR" sz="2400" dirty="0"/>
              <a:t>51 dossiers retenus</a:t>
            </a:r>
          </a:p>
          <a:p>
            <a:endParaRPr lang="fr-FR" sz="2400" dirty="0"/>
          </a:p>
          <a:p>
            <a:pPr marL="457200" indent="-457200">
              <a:buFont typeface="Arial" panose="020B0604020202020204" pitchFamily="34" charset="0"/>
              <a:buChar char="•"/>
            </a:pPr>
            <a:r>
              <a:rPr lang="fr-FR" sz="2400" dirty="0"/>
              <a:t>La synergie hématomes-ecchymoses est la 2</a:t>
            </a:r>
            <a:r>
              <a:rPr lang="fr-FR" sz="2400" baseline="30000" dirty="0"/>
              <a:t>ème </a:t>
            </a:r>
            <a:r>
              <a:rPr lang="fr-FR" sz="2400" dirty="0"/>
              <a:t>la plus utilisée après la synergie « douleurs ostéoarticulaires et musculaires » en SMR (et la 4</a:t>
            </a:r>
            <a:r>
              <a:rPr lang="fr-FR" sz="2400" baseline="30000" dirty="0"/>
              <a:t>ème </a:t>
            </a:r>
            <a:endParaRPr lang="fr-FR" sz="2400" dirty="0"/>
          </a:p>
          <a:p>
            <a:r>
              <a:rPr lang="fr-FR" sz="2400" dirty="0"/>
              <a:t>        pour l’ensemble de l’établissement)</a:t>
            </a:r>
          </a:p>
          <a:p>
            <a:endParaRPr lang="fr-FR" sz="2400" dirty="0"/>
          </a:p>
          <a:p>
            <a:pPr marL="457200" indent="-457200">
              <a:buFont typeface="Arial" panose="020B0604020202020204" pitchFamily="34" charset="0"/>
              <a:buChar char="•"/>
            </a:pPr>
            <a:r>
              <a:rPr lang="fr-FR" sz="2400" dirty="0"/>
              <a:t>Consommation SMR en hausse</a:t>
            </a:r>
            <a:endParaRPr lang="fr-FR" sz="3200" dirty="0"/>
          </a:p>
          <a:p>
            <a:endParaRPr lang="fr-FR" sz="3200" b="1" dirty="0">
              <a:solidFill>
                <a:srgbClr val="FF0000"/>
              </a:solidFill>
            </a:endParaRPr>
          </a:p>
          <a:p>
            <a:endParaRPr lang="fr-FR" sz="3200" dirty="0"/>
          </a:p>
          <a:p>
            <a:endParaRPr lang="fr-FR" sz="3200" dirty="0"/>
          </a:p>
        </p:txBody>
      </p:sp>
      <p:graphicFrame>
        <p:nvGraphicFramePr>
          <p:cNvPr id="8" name="Graphique 7">
            <a:extLst>
              <a:ext uri="{FF2B5EF4-FFF2-40B4-BE49-F238E27FC236}">
                <a16:creationId xmlns:a16="http://schemas.microsoft.com/office/drawing/2014/main" id="{A36548FE-9041-4A1F-9C7D-F81D28416EFB}"/>
              </a:ext>
            </a:extLst>
          </p:cNvPr>
          <p:cNvGraphicFramePr>
            <a:graphicFrameLocks/>
          </p:cNvGraphicFramePr>
          <p:nvPr>
            <p:extLst>
              <p:ext uri="{D42A27DB-BD31-4B8C-83A1-F6EECF244321}">
                <p14:modId xmlns:p14="http://schemas.microsoft.com/office/powerpoint/2010/main" val="1447591366"/>
              </p:ext>
            </p:extLst>
          </p:nvPr>
        </p:nvGraphicFramePr>
        <p:xfrm>
          <a:off x="5866526" y="1714500"/>
          <a:ext cx="11888074" cy="7239000"/>
        </p:xfrm>
        <a:graphic>
          <a:graphicData uri="http://schemas.openxmlformats.org/drawingml/2006/chart">
            <c:chart xmlns:c="http://schemas.openxmlformats.org/drawingml/2006/chart" xmlns:r="http://schemas.openxmlformats.org/officeDocument/2006/relationships" r:id="rId4"/>
          </a:graphicData>
        </a:graphic>
      </p:graphicFrame>
      <p:sp>
        <p:nvSpPr>
          <p:cNvPr id="5" name="ZoneTexte 4">
            <a:extLst>
              <a:ext uri="{FF2B5EF4-FFF2-40B4-BE49-F238E27FC236}">
                <a16:creationId xmlns:a16="http://schemas.microsoft.com/office/drawing/2014/main" id="{F1A71B25-079B-4F20-A17C-0B0DA230D2BF}"/>
              </a:ext>
            </a:extLst>
          </p:cNvPr>
          <p:cNvSpPr txBox="1"/>
          <p:nvPr/>
        </p:nvSpPr>
        <p:spPr>
          <a:xfrm>
            <a:off x="9144000" y="6819900"/>
            <a:ext cx="609600" cy="400110"/>
          </a:xfrm>
          <a:prstGeom prst="rect">
            <a:avLst/>
          </a:prstGeom>
          <a:noFill/>
        </p:spPr>
        <p:txBody>
          <a:bodyPr wrap="square" rtlCol="0">
            <a:spAutoFit/>
          </a:bodyPr>
          <a:lstStyle/>
          <a:p>
            <a:r>
              <a:rPr lang="fr-FR" sz="2000" dirty="0"/>
              <a:t>35</a:t>
            </a:r>
            <a:r>
              <a:rPr lang="fr-FR" dirty="0"/>
              <a:t>%</a:t>
            </a:r>
          </a:p>
        </p:txBody>
      </p:sp>
      <p:sp>
        <p:nvSpPr>
          <p:cNvPr id="6" name="Légende : flèche vers le bas 5">
            <a:extLst>
              <a:ext uri="{FF2B5EF4-FFF2-40B4-BE49-F238E27FC236}">
                <a16:creationId xmlns:a16="http://schemas.microsoft.com/office/drawing/2014/main" id="{DB631F53-EC62-4C3F-93F3-838D01079E73}"/>
              </a:ext>
            </a:extLst>
          </p:cNvPr>
          <p:cNvSpPr/>
          <p:nvPr/>
        </p:nvSpPr>
        <p:spPr>
          <a:xfrm>
            <a:off x="15925800" y="4659746"/>
            <a:ext cx="990600" cy="1348507"/>
          </a:xfrm>
          <a:prstGeom prst="downArrow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Pour 3 mois et demi</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1703052" cy="10287000"/>
          </a:xfrm>
          <a:prstGeom prst="rect">
            <a:avLst/>
          </a:prstGeom>
        </p:spPr>
      </p:pic>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16517680" y="8516680"/>
            <a:ext cx="1770319" cy="1770318"/>
          </a:xfrm>
          <a:prstGeom prst="rect">
            <a:avLst/>
          </a:prstGeom>
        </p:spPr>
      </p:pic>
      <p:sp>
        <p:nvSpPr>
          <p:cNvPr id="4" name="object 4"/>
          <p:cNvSpPr txBox="1">
            <a:spLocks noGrp="1"/>
          </p:cNvSpPr>
          <p:nvPr>
            <p:ph type="title"/>
          </p:nvPr>
        </p:nvSpPr>
        <p:spPr>
          <a:xfrm>
            <a:off x="3086100" y="357698"/>
            <a:ext cx="12115799" cy="1490152"/>
          </a:xfrm>
          <a:prstGeom prst="rect">
            <a:avLst/>
          </a:prstGeom>
        </p:spPr>
        <p:txBody>
          <a:bodyPr vert="horz" wrap="square" lIns="0" tIns="12700" rIns="0" bIns="0" rtlCol="0">
            <a:spAutoFit/>
          </a:bodyPr>
          <a:lstStyle/>
          <a:p>
            <a:pPr marL="12700" algn="ctr">
              <a:lnSpc>
                <a:spcPct val="100000"/>
              </a:lnSpc>
              <a:spcBef>
                <a:spcPts val="100"/>
              </a:spcBef>
            </a:pPr>
            <a:r>
              <a:rPr lang="fr-FR" sz="4800" spc="-165" dirty="0">
                <a:solidFill>
                  <a:srgbClr val="00B050"/>
                </a:solidFill>
                <a:latin typeface="+mn-lt"/>
              </a:rPr>
              <a:t>Expérimentation clinique en SMR </a:t>
            </a:r>
            <a:br>
              <a:rPr lang="fr-FR" sz="4800" spc="-165" dirty="0">
                <a:solidFill>
                  <a:srgbClr val="00B050"/>
                </a:solidFill>
                <a:latin typeface="+mn-lt"/>
              </a:rPr>
            </a:br>
            <a:r>
              <a:rPr lang="fr-FR" sz="4800" spc="-165" dirty="0">
                <a:solidFill>
                  <a:srgbClr val="00B050"/>
                </a:solidFill>
                <a:latin typeface="+mn-lt"/>
              </a:rPr>
              <a:t>de 2018 à 2024</a:t>
            </a:r>
            <a:endParaRPr sz="4800" spc="-130" dirty="0">
              <a:solidFill>
                <a:srgbClr val="00B050"/>
              </a:solidFill>
              <a:latin typeface="+mn-lt"/>
            </a:endParaRPr>
          </a:p>
        </p:txBody>
      </p:sp>
      <p:sp>
        <p:nvSpPr>
          <p:cNvPr id="5" name="ZoneTexte 4">
            <a:extLst>
              <a:ext uri="{FF2B5EF4-FFF2-40B4-BE49-F238E27FC236}">
                <a16:creationId xmlns:a16="http://schemas.microsoft.com/office/drawing/2014/main" id="{7E668D38-9259-4590-A36A-792FCF5E53F3}"/>
              </a:ext>
            </a:extLst>
          </p:cNvPr>
          <p:cNvSpPr txBox="1"/>
          <p:nvPr/>
        </p:nvSpPr>
        <p:spPr>
          <a:xfrm>
            <a:off x="838200" y="2853591"/>
            <a:ext cx="14554200" cy="6955750"/>
          </a:xfrm>
          <a:prstGeom prst="rect">
            <a:avLst/>
          </a:prstGeom>
          <a:noFill/>
        </p:spPr>
        <p:txBody>
          <a:bodyPr wrap="square" rtlCol="0">
            <a:spAutoFit/>
          </a:bodyPr>
          <a:lstStyle/>
          <a:p>
            <a:r>
              <a:rPr lang="fr-FR" sz="2800" b="1" dirty="0">
                <a:solidFill>
                  <a:srgbClr val="0070C0"/>
                </a:solidFill>
              </a:rPr>
              <a:t>Nombre de patients </a:t>
            </a:r>
            <a:r>
              <a:rPr lang="fr-FR" sz="2800" dirty="0">
                <a:solidFill>
                  <a:schemeClr val="tx2"/>
                </a:solidFill>
              </a:rPr>
              <a:t>: </a:t>
            </a:r>
            <a:r>
              <a:rPr lang="fr-FR" sz="2800" b="1" dirty="0"/>
              <a:t>51</a:t>
            </a:r>
            <a:r>
              <a:rPr lang="fr-FR" sz="2800" dirty="0">
                <a:solidFill>
                  <a:schemeClr val="tx2"/>
                </a:solidFill>
              </a:rPr>
              <a:t> dossiers</a:t>
            </a:r>
          </a:p>
          <a:p>
            <a:r>
              <a:rPr lang="fr-FR" sz="2800" b="1" dirty="0">
                <a:solidFill>
                  <a:srgbClr val="0070C0"/>
                </a:solidFill>
              </a:rPr>
              <a:t>Critères d’inclusion </a:t>
            </a:r>
            <a:r>
              <a:rPr lang="fr-FR" sz="2800" dirty="0">
                <a:solidFill>
                  <a:srgbClr val="0070C0"/>
                </a:solidFill>
              </a:rPr>
              <a:t>: </a:t>
            </a:r>
            <a:r>
              <a:rPr lang="fr-FR" sz="2800" dirty="0">
                <a:solidFill>
                  <a:schemeClr val="tx2"/>
                </a:solidFill>
              </a:rPr>
              <a:t>patients de SMR (Soins médicaux et de réadaptation) présentant des ecchymoses ou des hématomes</a:t>
            </a:r>
          </a:p>
          <a:p>
            <a:r>
              <a:rPr lang="fr-FR" sz="2800" b="1" dirty="0">
                <a:solidFill>
                  <a:srgbClr val="0070C0"/>
                </a:solidFill>
              </a:rPr>
              <a:t>Repérage</a:t>
            </a:r>
            <a:r>
              <a:rPr lang="fr-FR" sz="2800" dirty="0">
                <a:solidFill>
                  <a:schemeClr val="tx2"/>
                </a:solidFill>
              </a:rPr>
              <a:t> </a:t>
            </a:r>
            <a:r>
              <a:rPr lang="fr-FR" sz="2800" b="1" dirty="0">
                <a:solidFill>
                  <a:srgbClr val="0070C0"/>
                </a:solidFill>
              </a:rPr>
              <a:t>des patients à risque de saignements :</a:t>
            </a:r>
            <a:r>
              <a:rPr lang="fr-FR" sz="2800" dirty="0">
                <a:solidFill>
                  <a:schemeClr val="tx2"/>
                </a:solidFill>
              </a:rPr>
              <a:t> traitements anticoagulants, anti-agrégants plaquettaires ou autres médicaments favorisant les saignements (antidépresseurs sérotoninergiques), thrombopénie importante</a:t>
            </a:r>
          </a:p>
          <a:p>
            <a:r>
              <a:rPr lang="fr-FR" sz="2800" b="1" dirty="0">
                <a:solidFill>
                  <a:srgbClr val="0070C0"/>
                </a:solidFill>
              </a:rPr>
              <a:t>Photographies</a:t>
            </a:r>
            <a:r>
              <a:rPr lang="fr-FR" sz="2800" dirty="0">
                <a:solidFill>
                  <a:schemeClr val="tx2"/>
                </a:solidFill>
              </a:rPr>
              <a:t> à J 0, J 3 , J 5 puis 1 fois par semaine jusqu’à la fin de l’utilisation du protocole</a:t>
            </a:r>
          </a:p>
          <a:p>
            <a:r>
              <a:rPr lang="fr-FR" sz="2800" b="1" dirty="0">
                <a:solidFill>
                  <a:srgbClr val="0070C0"/>
                </a:solidFill>
              </a:rPr>
              <a:t>Mesures de l’hématome </a:t>
            </a:r>
            <a:r>
              <a:rPr lang="fr-FR" sz="2800" dirty="0">
                <a:solidFill>
                  <a:schemeClr val="tx2"/>
                </a:solidFill>
              </a:rPr>
              <a:t>à J 0 et tous les 7 jours</a:t>
            </a:r>
          </a:p>
          <a:p>
            <a:r>
              <a:rPr lang="fr-FR" sz="2800" b="1" dirty="0">
                <a:solidFill>
                  <a:srgbClr val="0070C0"/>
                </a:solidFill>
              </a:rPr>
              <a:t>Prescription ou observations médicales </a:t>
            </a:r>
            <a:r>
              <a:rPr lang="fr-FR" sz="2800" dirty="0">
                <a:solidFill>
                  <a:schemeClr val="tx2"/>
                </a:solidFill>
              </a:rPr>
              <a:t>: souvent accord oral</a:t>
            </a:r>
          </a:p>
          <a:p>
            <a:r>
              <a:rPr lang="fr-FR" sz="2800" b="1" dirty="0">
                <a:solidFill>
                  <a:srgbClr val="0070C0"/>
                </a:solidFill>
              </a:rPr>
              <a:t>Suivi biologique </a:t>
            </a:r>
            <a:r>
              <a:rPr lang="fr-FR" sz="2800" dirty="0">
                <a:solidFill>
                  <a:schemeClr val="tx2"/>
                </a:solidFill>
              </a:rPr>
              <a:t>: Plaquettes, hémoglobine à J 0 puis après 1 semaine d’application</a:t>
            </a:r>
          </a:p>
          <a:p>
            <a:r>
              <a:rPr lang="fr-FR" sz="2800" b="1" dirty="0">
                <a:solidFill>
                  <a:srgbClr val="0070C0"/>
                </a:solidFill>
              </a:rPr>
              <a:t>Transmissions au dossier de soins </a:t>
            </a:r>
            <a:r>
              <a:rPr lang="fr-FR" sz="2800" dirty="0">
                <a:solidFill>
                  <a:schemeClr val="tx2"/>
                </a:solidFill>
              </a:rPr>
              <a:t>: évaluation patients et soignants</a:t>
            </a:r>
          </a:p>
          <a:p>
            <a:r>
              <a:rPr lang="fr-FR" sz="2800" b="1" dirty="0">
                <a:solidFill>
                  <a:srgbClr val="0070C0"/>
                </a:solidFill>
              </a:rPr>
              <a:t>Durée de traitement selon protocole :  </a:t>
            </a:r>
            <a:r>
              <a:rPr lang="fr-FR" sz="2800" dirty="0">
                <a:solidFill>
                  <a:schemeClr val="tx2">
                    <a:lumMod val="75000"/>
                  </a:schemeClr>
                </a:solidFill>
              </a:rPr>
              <a:t>14 jours avec 1 application matin et soir pendant 7 jours puis 1 application le matin pendant 7 jours </a:t>
            </a:r>
          </a:p>
          <a:p>
            <a:r>
              <a:rPr lang="fr-FR" sz="2800" b="1" dirty="0">
                <a:solidFill>
                  <a:srgbClr val="0070C0"/>
                </a:solidFill>
              </a:rPr>
              <a:t>Contrôle de la validation des actes par les soignants </a:t>
            </a:r>
          </a:p>
          <a:p>
            <a:endParaRPr lang="fr-FR" dirty="0">
              <a:solidFill>
                <a:schemeClr val="tx2"/>
              </a:solidFill>
            </a:endParaRPr>
          </a:p>
          <a:p>
            <a:endParaRPr lang="fr-FR" dirty="0">
              <a:solidFill>
                <a:schemeClr val="tx2"/>
              </a:solidFill>
            </a:endParaRPr>
          </a:p>
          <a:p>
            <a:endParaRPr lang="fr-FR" dirty="0">
              <a:solidFill>
                <a:schemeClr val="tx2"/>
              </a:solidFill>
            </a:endParaRPr>
          </a:p>
        </p:txBody>
      </p:sp>
    </p:spTree>
    <p:extLst>
      <p:ext uri="{BB962C8B-B14F-4D97-AF65-F5344CB8AC3E}">
        <p14:creationId xmlns:p14="http://schemas.microsoft.com/office/powerpoint/2010/main" val="3853325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1317" y="3473677"/>
            <a:ext cx="4077742" cy="6810315"/>
          </a:xfrm>
          <a:prstGeom prst="rect">
            <a:avLst/>
          </a:prstGeom>
        </p:spPr>
      </p:pic>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15461197" y="-51778"/>
            <a:ext cx="2825486" cy="7137399"/>
          </a:xfrm>
          <a:prstGeom prst="rect">
            <a:avLst/>
          </a:prstGeom>
        </p:spPr>
      </p:pic>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424560" y="424560"/>
            <a:ext cx="2504906" cy="2462450"/>
          </a:xfrm>
          <a:prstGeom prst="rect">
            <a:avLst/>
          </a:prstGeom>
        </p:spPr>
      </p:pic>
      <p:sp>
        <p:nvSpPr>
          <p:cNvPr id="5" name="object 5"/>
          <p:cNvSpPr txBox="1">
            <a:spLocks noGrp="1"/>
          </p:cNvSpPr>
          <p:nvPr>
            <p:ph type="title"/>
          </p:nvPr>
        </p:nvSpPr>
        <p:spPr>
          <a:xfrm>
            <a:off x="4079059" y="619433"/>
            <a:ext cx="11586729" cy="1387175"/>
          </a:xfrm>
          <a:prstGeom prst="rect">
            <a:avLst/>
          </a:prstGeom>
        </p:spPr>
        <p:txBody>
          <a:bodyPr vert="horz" wrap="square" lIns="0" tIns="12700" rIns="0" bIns="0" rtlCol="0">
            <a:spAutoFit/>
          </a:bodyPr>
          <a:lstStyle/>
          <a:p>
            <a:pPr algn="ctr">
              <a:lnSpc>
                <a:spcPts val="12630"/>
              </a:lnSpc>
              <a:spcBef>
                <a:spcPts val="100"/>
              </a:spcBef>
            </a:pPr>
            <a:r>
              <a:rPr lang="fr-FR" sz="4800" spc="-305" dirty="0">
                <a:solidFill>
                  <a:srgbClr val="00B050"/>
                </a:solidFill>
                <a:latin typeface="+mn-lt"/>
              </a:rPr>
              <a:t>Hypothèses de départ</a:t>
            </a:r>
            <a:endParaRPr sz="4800" dirty="0">
              <a:solidFill>
                <a:srgbClr val="00B050"/>
              </a:solidFill>
              <a:latin typeface="+mn-lt"/>
            </a:endParaRPr>
          </a:p>
        </p:txBody>
      </p:sp>
      <p:sp>
        <p:nvSpPr>
          <p:cNvPr id="7" name="ZoneTexte 6">
            <a:extLst>
              <a:ext uri="{FF2B5EF4-FFF2-40B4-BE49-F238E27FC236}">
                <a16:creationId xmlns:a16="http://schemas.microsoft.com/office/drawing/2014/main" id="{9CF22591-233C-4C87-934C-F1695B71FDC3}"/>
              </a:ext>
            </a:extLst>
          </p:cNvPr>
          <p:cNvSpPr txBox="1"/>
          <p:nvPr/>
        </p:nvSpPr>
        <p:spPr>
          <a:xfrm>
            <a:off x="4079059" y="3459225"/>
            <a:ext cx="12531731" cy="3970318"/>
          </a:xfrm>
          <a:prstGeom prst="rect">
            <a:avLst/>
          </a:prstGeom>
          <a:noFill/>
        </p:spPr>
        <p:txBody>
          <a:bodyPr wrap="square" rtlCol="0">
            <a:spAutoFit/>
          </a:bodyPr>
          <a:lstStyle/>
          <a:p>
            <a:endParaRPr lang="fr-FR" sz="3600" b="1" dirty="0"/>
          </a:p>
          <a:p>
            <a:pPr marL="285750" indent="-285750">
              <a:buFont typeface="Arial" panose="020B0604020202020204" pitchFamily="34" charset="0"/>
              <a:buChar char="•"/>
            </a:pPr>
            <a:r>
              <a:rPr lang="fr-FR" sz="3600" dirty="0"/>
              <a:t>L’action de l’HE Hélichryse italienne accélère la résorption de l’hématome grâce à son action fibrinolytique, </a:t>
            </a:r>
          </a:p>
          <a:p>
            <a:pPr marL="285750" indent="-285750">
              <a:buFont typeface="Arial" panose="020B0604020202020204" pitchFamily="34" charset="0"/>
              <a:buChar char="•"/>
            </a:pPr>
            <a:endParaRPr lang="fr-FR" sz="3600" dirty="0"/>
          </a:p>
          <a:p>
            <a:pPr marL="285750" indent="-285750">
              <a:buFont typeface="Arial" panose="020B0604020202020204" pitchFamily="34" charset="0"/>
              <a:buChar char="•"/>
            </a:pPr>
            <a:r>
              <a:rPr lang="fr-FR" sz="3600" dirty="0"/>
              <a:t>L’action de l’HE Hélichryse italienne diluée à 3% n’augmente pas le risque de saignement.</a:t>
            </a:r>
          </a:p>
          <a:p>
            <a:endParaRPr lang="fr-FR" sz="3600" dirty="0"/>
          </a:p>
        </p:txBody>
      </p:sp>
    </p:spTree>
    <p:extLst>
      <p:ext uri="{BB962C8B-B14F-4D97-AF65-F5344CB8AC3E}">
        <p14:creationId xmlns:p14="http://schemas.microsoft.com/office/powerpoint/2010/main" val="1247457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6659668" y="0"/>
            <a:ext cx="11620675" cy="8060968"/>
          </a:xfrm>
          <a:prstGeom prst="rect">
            <a:avLst/>
          </a:prstGeom>
        </p:spPr>
      </p:pic>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16517680" y="8516680"/>
            <a:ext cx="1770319" cy="1770319"/>
          </a:xfrm>
          <a:prstGeom prst="rect">
            <a:avLst/>
          </a:prstGeom>
        </p:spPr>
      </p:pic>
      <p:pic>
        <p:nvPicPr>
          <p:cNvPr id="9" name="Image 8">
            <a:extLst>
              <a:ext uri="{FF2B5EF4-FFF2-40B4-BE49-F238E27FC236}">
                <a16:creationId xmlns:a16="http://schemas.microsoft.com/office/drawing/2014/main" id="{B752E962-E3B4-4066-B61E-7C613617BAA2}"/>
              </a:ext>
            </a:extLst>
          </p:cNvPr>
          <p:cNvPicPr>
            <a:picLocks noChangeAspect="1"/>
          </p:cNvPicPr>
          <p:nvPr/>
        </p:nvPicPr>
        <p:blipFill>
          <a:blip r:embed="rId4"/>
          <a:stretch>
            <a:fillRect/>
          </a:stretch>
        </p:blipFill>
        <p:spPr>
          <a:xfrm>
            <a:off x="14097000" y="342900"/>
            <a:ext cx="3593233" cy="4441074"/>
          </a:xfrm>
          <a:prstGeom prst="rect">
            <a:avLst/>
          </a:prstGeom>
        </p:spPr>
      </p:pic>
      <p:sp>
        <p:nvSpPr>
          <p:cNvPr id="5" name="ZoneTexte 4">
            <a:extLst>
              <a:ext uri="{FF2B5EF4-FFF2-40B4-BE49-F238E27FC236}">
                <a16:creationId xmlns:a16="http://schemas.microsoft.com/office/drawing/2014/main" id="{8C8B20E2-6E37-4D75-9FE3-2EF16AE88A3F}"/>
              </a:ext>
            </a:extLst>
          </p:cNvPr>
          <p:cNvSpPr txBox="1"/>
          <p:nvPr/>
        </p:nvSpPr>
        <p:spPr>
          <a:xfrm>
            <a:off x="13868400" y="5372100"/>
            <a:ext cx="3821833" cy="1446550"/>
          </a:xfrm>
          <a:prstGeom prst="rect">
            <a:avLst/>
          </a:prstGeom>
          <a:noFill/>
        </p:spPr>
        <p:txBody>
          <a:bodyPr wrap="square" rtlCol="0">
            <a:spAutoFit/>
          </a:bodyPr>
          <a:lstStyle/>
          <a:p>
            <a:r>
              <a:rPr lang="fr-FR" sz="4400" dirty="0"/>
              <a:t>Moyenne d’âge:  86.13 ans </a:t>
            </a:r>
          </a:p>
        </p:txBody>
      </p:sp>
      <p:graphicFrame>
        <p:nvGraphicFramePr>
          <p:cNvPr id="10" name="Graphique 9">
            <a:extLst>
              <a:ext uri="{FF2B5EF4-FFF2-40B4-BE49-F238E27FC236}">
                <a16:creationId xmlns:a16="http://schemas.microsoft.com/office/drawing/2014/main" id="{E9606026-1EDB-446D-9396-094925C6E23C}"/>
              </a:ext>
            </a:extLst>
          </p:cNvPr>
          <p:cNvGraphicFramePr>
            <a:graphicFrameLocks/>
          </p:cNvGraphicFramePr>
          <p:nvPr>
            <p:extLst>
              <p:ext uri="{D42A27DB-BD31-4B8C-83A1-F6EECF244321}">
                <p14:modId xmlns:p14="http://schemas.microsoft.com/office/powerpoint/2010/main" val="1942910641"/>
              </p:ext>
            </p:extLst>
          </p:nvPr>
        </p:nvGraphicFramePr>
        <p:xfrm>
          <a:off x="1799417" y="1049215"/>
          <a:ext cx="11454423" cy="8645769"/>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7886</TotalTime>
  <Words>2845</Words>
  <Application>Microsoft Office PowerPoint</Application>
  <PresentationFormat>Personnalisé</PresentationFormat>
  <Paragraphs>282</Paragraphs>
  <Slides>32</Slides>
  <Notes>1</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32</vt:i4>
      </vt:variant>
    </vt:vector>
  </HeadingPairs>
  <TitlesOfParts>
    <vt:vector size="40" baseType="lpstr">
      <vt:lpstr>Arial MT</vt:lpstr>
      <vt:lpstr>Courier New</vt:lpstr>
      <vt:lpstr>Lucida Sans Unicode</vt:lpstr>
      <vt:lpstr>Arial</vt:lpstr>
      <vt:lpstr>Wingdings</vt:lpstr>
      <vt:lpstr>Times New Roman</vt:lpstr>
      <vt:lpstr>Calibri</vt:lpstr>
      <vt:lpstr>Office Theme</vt:lpstr>
      <vt:lpstr>HE Hélichryse italienne utilisée dans le traitement des hématomes en SMR à Baugé ESBV HE Hélichrysum italicum (Hélichryse italienne)</vt:lpstr>
      <vt:lpstr>Composition chimique </vt:lpstr>
      <vt:lpstr>Une synergie à 3 %</vt:lpstr>
      <vt:lpstr>Hématomes, Ecchymoses : définitions*</vt:lpstr>
      <vt:lpstr>Hématomes :processus de résorption</vt:lpstr>
      <vt:lpstr>Expérimentation de 2018 à 2024</vt:lpstr>
      <vt:lpstr>Expérimentation clinique en SMR  de 2018 à 2024</vt:lpstr>
      <vt:lpstr>Hypothèses de départ</vt:lpstr>
      <vt:lpstr>Présentation PowerPoint</vt:lpstr>
      <vt:lpstr>Présentation PowerPoint</vt:lpstr>
      <vt:lpstr>Présentation PowerPoint</vt:lpstr>
      <vt:lpstr>Anticoagulants et antiagrégants plaquettaires  chez les 51 patients</vt:lpstr>
      <vt:lpstr>Quelques situations cliniques</vt:lpstr>
      <vt:lpstr>Situation n°4 :</vt:lpstr>
      <vt:lpstr>Patient de 86 ans, hospitalisé le 21/04/20 pour décompensation cardiaque globale sur FA sous Eliquis 5 mg . Chute le 3 mai, sous  Hélichryse depuis le 24/04/2020 pour hématomes sur le torse. Arrêt de l’Eliquis® 5 mg le 4 mai pour un passage à l’Eliquis 2.5 mg. puis décision d’arrêt des anticoagulants le 5 mai. Décès du patient suite à une nouvelle décompensation cardiaque le 7 juin 2020 dans un contexte néoplasique.</vt:lpstr>
      <vt:lpstr>Présentation PowerPoint</vt:lpstr>
      <vt:lpstr>Situation n°30  </vt:lpstr>
      <vt:lpstr>Situation n°47</vt:lpstr>
      <vt:lpstr>Situation n°42           Mr LAMBERT (92 ans)</vt:lpstr>
      <vt:lpstr> Situation n°19 Homme de 52 ans</vt:lpstr>
      <vt:lpstr>Situation n°36  Homme de 95 ans</vt:lpstr>
      <vt:lpstr>Situation n°31 Femme de 73 ans</vt:lpstr>
      <vt:lpstr>Situation n°45 Homme de 81 ans </vt:lpstr>
      <vt:lpstr>Situation n°48 Femme de 91 ans  </vt:lpstr>
      <vt:lpstr>Situation n°48 (Suite)   </vt:lpstr>
      <vt:lpstr>Situation n°3 </vt:lpstr>
      <vt:lpstr>Les limites de l’expérimentation clinique</vt:lpstr>
      <vt:lpstr>Présentation PowerPoint</vt:lpstr>
      <vt:lpstr>Une synergie appréciée par les patients pour son action                 L’évaluation des patients est très souvent impossible dans le détail : population âgée en SMR et souvent dans l’incapacité de s ’exprimer aisément</vt:lpstr>
      <vt:lpstr>Conclusion </vt:lpstr>
      <vt:lpstr>Quelques références bibliographiques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TRAME DIAPO 1 - VERT</dc:title>
  <dc:creator>ESBV</dc:creator>
  <cp:keywords>DAE-aHCBPAA,BAEsH7N-f-s</cp:keywords>
  <cp:lastModifiedBy>CHEVALLIER Valérie</cp:lastModifiedBy>
  <cp:revision>450</cp:revision>
  <cp:lastPrinted>2024-05-13T15:17:53Z</cp:lastPrinted>
  <dcterms:created xsi:type="dcterms:W3CDTF">2022-04-20T12:03:09Z</dcterms:created>
  <dcterms:modified xsi:type="dcterms:W3CDTF">2024-06-12T08:32:55Z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2022-04-20T00:00:00Z</vt:filetime>
  </property>
  <property fmtid="{D5CDD505-2E9C-101B-9397-08002B2CF9AE}" pid="3" name="Creator">
    <vt:lpwstr>Canva</vt:lpwstr>
  </property>
  <property fmtid="{D5CDD505-2E9C-101B-9397-08002B2CF9AE}" pid="4" name="LastSaved">
    <vt:filetime>2022-04-20T00:00:00Z</vt:filetime>
  </property>
</Properties>
</file>